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Layouts/slideLayout39.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slideLayouts/slideLayout58.xml" ContentType="application/vnd.openxmlformats-officedocument.presentationml.slideLayout+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emf" ContentType="image/x-emf"/>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Masters/slideMaster5.xml" ContentType="application/vnd.openxmlformats-officedocument.presentationml.slideMaster+xml"/>
  <Override PartName="/ppt/slides/slide8.xml" ContentType="application/vnd.openxmlformats-officedocument.presentationml.slide+xml"/>
  <Override PartName="/ppt/handoutMasters/handoutMaster1.xml" ContentType="application/vnd.openxmlformats-officedocument.presentationml.handoutMaster+xml"/>
  <Override PartName="/ppt/slideLayouts/slideLayout59.xml" ContentType="application/vnd.openxmlformats-officedocument.presentationml.slideLayout+xml"/>
  <Override PartName="/ppt/theme/theme7.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Masters/slideMaster6.xml" ContentType="application/vnd.openxmlformats-officedocument.presentationml.slideMaster+xml"/>
  <Override PartName="/ppt/theme/theme8.xml" ContentType="application/vnd.openxmlformats-officedocument.them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Layouts/slideLayout16.xml" ContentType="application/vnd.openxmlformats-officedocument.presentationml.slideLayout+xml"/>
  <Default Extension="jpeg" ContentType="image/jpeg"/>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6" r:id="rId2"/>
    <p:sldMasterId id="2147483678" r:id="rId3"/>
    <p:sldMasterId id="2147483700" r:id="rId4"/>
    <p:sldMasterId id="2147483765" r:id="rId5"/>
    <p:sldMasterId id="2147483841" r:id="rId6"/>
  </p:sldMasterIdLst>
  <p:notesMasterIdLst>
    <p:notesMasterId r:id="rId46"/>
  </p:notesMasterIdLst>
  <p:handoutMasterIdLst>
    <p:handoutMasterId r:id="rId47"/>
  </p:handoutMasterIdLst>
  <p:sldIdLst>
    <p:sldId id="276" r:id="rId7"/>
    <p:sldId id="389" r:id="rId8"/>
    <p:sldId id="386" r:id="rId9"/>
    <p:sldId id="408" r:id="rId10"/>
    <p:sldId id="562" r:id="rId11"/>
    <p:sldId id="463" r:id="rId12"/>
    <p:sldId id="465" r:id="rId13"/>
    <p:sldId id="563" r:id="rId14"/>
    <p:sldId id="453" r:id="rId15"/>
    <p:sldId id="422" r:id="rId16"/>
    <p:sldId id="479" r:id="rId17"/>
    <p:sldId id="480" r:id="rId18"/>
    <p:sldId id="481" r:id="rId19"/>
    <p:sldId id="482" r:id="rId20"/>
    <p:sldId id="530" r:id="rId21"/>
    <p:sldId id="519" r:id="rId22"/>
    <p:sldId id="532" r:id="rId23"/>
    <p:sldId id="533" r:id="rId24"/>
    <p:sldId id="534" r:id="rId25"/>
    <p:sldId id="535" r:id="rId26"/>
    <p:sldId id="536" r:id="rId27"/>
    <p:sldId id="537" r:id="rId28"/>
    <p:sldId id="550" r:id="rId29"/>
    <p:sldId id="551" r:id="rId30"/>
    <p:sldId id="553" r:id="rId31"/>
    <p:sldId id="501" r:id="rId32"/>
    <p:sldId id="502" r:id="rId33"/>
    <p:sldId id="503" r:id="rId34"/>
    <p:sldId id="505" r:id="rId35"/>
    <p:sldId id="558" r:id="rId36"/>
    <p:sldId id="559" r:id="rId37"/>
    <p:sldId id="560" r:id="rId38"/>
    <p:sldId id="561" r:id="rId39"/>
    <p:sldId id="554" r:id="rId40"/>
    <p:sldId id="555" r:id="rId41"/>
    <p:sldId id="556" r:id="rId42"/>
    <p:sldId id="557" r:id="rId43"/>
    <p:sldId id="385" r:id="rId44"/>
    <p:sldId id="387" r:id="rId45"/>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aitlin A Callaghan, PhD/JD" initials="" lastIdx="4" clrIdx="0"/>
  <p:cmAuthor id="1" name="Caitlin A Callaghan" initials="" lastIdx="6"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800000"/>
    <a:srgbClr val="CA6A68"/>
    <a:srgbClr val="0F8F52"/>
    <a:srgbClr val="239F3B"/>
    <a:srgbClr val="993300"/>
    <a:srgbClr val="CC6600"/>
    <a:srgbClr val="FFCC66"/>
    <a:srgbClr val="A6BFDE"/>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22506" autoAdjust="0"/>
    <p:restoredTop sz="94836" autoAdjust="0"/>
  </p:normalViewPr>
  <p:slideViewPr>
    <p:cSldViewPr>
      <p:cViewPr varScale="1">
        <p:scale>
          <a:sx n="98" d="100"/>
          <a:sy n="98" d="100"/>
        </p:scale>
        <p:origin x="-90" y="-23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2250"/>
    </p:cViewPr>
  </p:sorterViewPr>
  <p:notesViewPr>
    <p:cSldViewPr>
      <p:cViewPr>
        <p:scale>
          <a:sx n="100" d="100"/>
          <a:sy n="100" d="100"/>
        </p:scale>
        <p:origin x="-1584" y="936"/>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commentAuthors" Target="commentAuthors.xml"/><Relationship Id="rId8" Type="http://schemas.openxmlformats.org/officeDocument/2006/relationships/slide" Target="slides/slide2.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wrap="square" lIns="91440" tIns="45720" rIns="91440" bIns="45720" numCol="1" anchor="t" anchorCtr="0" compatLnSpc="1">
            <a:prstTxWarp prst="textNoShape">
              <a:avLst/>
            </a:prstTxWarp>
          </a:bodyPr>
          <a:lstStyle>
            <a:lvl1pPr>
              <a:defRPr sz="1200">
                <a:latin typeface="Calibri" pitchFamily="34" charset="0"/>
              </a:defRPr>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9FC50E3C-3A47-4B30-A457-73D106966AE9}" type="datetimeFigureOut">
              <a:rPr lang="en-US"/>
              <a:pPr>
                <a:defRPr/>
              </a:pPr>
              <a:t>11/29/2011</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wrap="square" lIns="91440" tIns="45720" rIns="91440" bIns="45720" numCol="1" anchor="b" anchorCtr="0" compatLnSpc="1">
            <a:prstTxWarp prst="textNoShape">
              <a:avLst/>
            </a:prstTxWarp>
          </a:bodyPr>
          <a:lstStyle>
            <a:lvl1pPr>
              <a:defRPr sz="1200">
                <a:latin typeface="Calibri" pitchFamily="34" charset="0"/>
              </a:defRPr>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EC833FFA-9475-4A43-BEFC-74E03D62840C}" type="slidenum">
              <a:rPr lang="en-US"/>
              <a:pPr>
                <a:defRPr/>
              </a:pPr>
              <a:t>‹#›</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wrap="square" lIns="93177" tIns="46589" rIns="93177" bIns="46589" numCol="1" anchor="t" anchorCtr="0" compatLnSpc="1">
            <a:prstTxWarp prst="textNoShape">
              <a:avLst/>
            </a:prstTxWarp>
          </a:bodyPr>
          <a:lstStyle>
            <a:lvl1pPr>
              <a:defRPr sz="1200">
                <a:latin typeface="Calibri" pitchFamily="34" charset="0"/>
              </a:defRPr>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fontAlgn="auto">
              <a:spcBef>
                <a:spcPts val="0"/>
              </a:spcBef>
              <a:spcAft>
                <a:spcPts val="0"/>
              </a:spcAft>
              <a:defRPr sz="1200">
                <a:latin typeface="+mn-lt"/>
                <a:cs typeface="+mn-cs"/>
              </a:defRPr>
            </a:lvl1pPr>
          </a:lstStyle>
          <a:p>
            <a:pPr>
              <a:defRPr/>
            </a:pPr>
            <a:fld id="{0385919C-B6EF-41B2-91E8-A0B94C88C5F9}" type="datetimeFigureOut">
              <a:rPr lang="en-US"/>
              <a:pPr>
                <a:defRPr/>
              </a:pPr>
              <a:t>11/29/2011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29675"/>
            <a:ext cx="3038475" cy="465138"/>
          </a:xfrm>
          <a:prstGeom prst="rect">
            <a:avLst/>
          </a:prstGeom>
        </p:spPr>
        <p:txBody>
          <a:bodyPr vert="horz" wrap="square" lIns="93177" tIns="46589" rIns="93177" bIns="46589" numCol="1" anchor="b" anchorCtr="0" compatLnSpc="1">
            <a:prstTxWarp prst="textNoShape">
              <a:avLst/>
            </a:prstTxWarp>
          </a:bodyPr>
          <a:lstStyle>
            <a:lvl1pPr>
              <a:defRPr sz="1200">
                <a:latin typeface="Calibri" pitchFamily="34" charset="0"/>
              </a:defRPr>
            </a:lvl1pPr>
          </a:lstStyle>
          <a:p>
            <a:r>
              <a:rPr lang="en-US"/>
              <a:t>DOE Pre-Decisional; Do Not Cite or Distribute</a:t>
            </a:r>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fontAlgn="auto">
              <a:spcBef>
                <a:spcPts val="0"/>
              </a:spcBef>
              <a:spcAft>
                <a:spcPts val="0"/>
              </a:spcAft>
              <a:defRPr sz="1200">
                <a:latin typeface="+mn-lt"/>
                <a:cs typeface="+mn-cs"/>
              </a:defRPr>
            </a:lvl1pPr>
          </a:lstStyle>
          <a:p>
            <a:pPr>
              <a:defRPr/>
            </a:pPr>
            <a:fld id="{8BD9610D-824F-48CE-88CD-6E749F3A38F7}" type="slidenum">
              <a:rPr lang="en-US"/>
              <a:pPr>
                <a:defRPr/>
              </a:pPr>
              <a:t>‹#›</a:t>
            </a:fld>
            <a:endParaRPr lang="en-US"/>
          </a:p>
        </p:txBody>
      </p:sp>
    </p:spTree>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5"/>
          <p:cNvSpPr>
            <a:spLocks noGrp="1"/>
          </p:cNvSpPr>
          <p:nvPr>
            <p:ph type="ftr" sz="quarter" idx="4"/>
          </p:nvPr>
        </p:nvSpPr>
        <p:spPr/>
        <p:txBody>
          <a:bodyPr/>
          <a:lstStyle/>
          <a:p>
            <a:r>
              <a:rPr lang="en-US"/>
              <a:t>DOE Pre-Decisional; Do Not Cite or Distribute</a:t>
            </a:r>
          </a:p>
        </p:txBody>
      </p:sp>
      <p:sp>
        <p:nvSpPr>
          <p:cNvPr id="76801" name="Slide Image Placeholder 1"/>
          <p:cNvSpPr>
            <a:spLocks noGrp="1" noRot="1" noChangeAspect="1"/>
          </p:cNvSpPr>
          <p:nvPr>
            <p:ph type="sldImg"/>
          </p:nvPr>
        </p:nvSpPr>
        <p:spPr bwMode="auto">
          <a:noFill/>
          <a:ln>
            <a:solidFill>
              <a:srgbClr val="000000"/>
            </a:solidFill>
            <a:miter lim="800000"/>
            <a:headEnd/>
            <a:tailEnd/>
          </a:ln>
        </p:spPr>
      </p:sp>
      <p:sp>
        <p:nvSpPr>
          <p:cNvPr id="768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747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AA7E156-78B6-4DEF-95C9-480B6F1A0472}" type="slidenum">
              <a:rPr lang="en-US">
                <a:cs typeface="Arial" charset="0"/>
              </a:rPr>
              <a:pPr fontAlgn="base">
                <a:spcBef>
                  <a:spcPct val="0"/>
                </a:spcBef>
                <a:spcAft>
                  <a:spcPct val="0"/>
                </a:spcAft>
                <a:defRPr/>
              </a:pPr>
              <a:t>1</a:t>
            </a:fld>
            <a:endParaRPr lang="en-US">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5"/>
          <p:cNvSpPr>
            <a:spLocks noGrp="1"/>
          </p:cNvSpPr>
          <p:nvPr>
            <p:ph type="ftr" sz="quarter" idx="4"/>
          </p:nvPr>
        </p:nvSpPr>
        <p:spPr/>
        <p:txBody>
          <a:bodyPr/>
          <a:lstStyle/>
          <a:p>
            <a:r>
              <a:rPr lang="en-US"/>
              <a:t>DOE Pre-Decisional; Do Not Cite or Distribute</a:t>
            </a:r>
          </a:p>
        </p:txBody>
      </p:sp>
      <p:sp>
        <p:nvSpPr>
          <p:cNvPr id="78849" name="Rectangle 2"/>
          <p:cNvSpPr>
            <a:spLocks noGrp="1" noRot="1" noChangeAspect="1" noTextEdit="1"/>
          </p:cNvSpPr>
          <p:nvPr>
            <p:ph type="sldImg"/>
          </p:nvPr>
        </p:nvSpPr>
        <p:spPr bwMode="auto">
          <a:noFill/>
          <a:ln>
            <a:solidFill>
              <a:srgbClr val="000000"/>
            </a:solidFill>
            <a:miter lim="800000"/>
            <a:headEnd/>
            <a:tailEnd/>
          </a:ln>
        </p:spPr>
      </p:sp>
      <p:sp>
        <p:nvSpPr>
          <p:cNvPr id="78850"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5"/>
          <p:cNvSpPr>
            <a:spLocks noGrp="1"/>
          </p:cNvSpPr>
          <p:nvPr>
            <p:ph type="ftr" sz="quarter" idx="4"/>
          </p:nvPr>
        </p:nvSpPr>
        <p:spPr/>
        <p:txBody>
          <a:bodyPr/>
          <a:lstStyle/>
          <a:p>
            <a:r>
              <a:rPr lang="en-US"/>
              <a:t>DOE Pre-Decisional; Do Not Cite or Distribute</a:t>
            </a:r>
          </a:p>
        </p:txBody>
      </p:sp>
      <p:sp>
        <p:nvSpPr>
          <p:cNvPr id="80897" name="Rectangle 2"/>
          <p:cNvSpPr>
            <a:spLocks noGrp="1" noRot="1" noChangeAspect="1" noTextEdit="1"/>
          </p:cNvSpPr>
          <p:nvPr>
            <p:ph type="sldImg"/>
          </p:nvPr>
        </p:nvSpPr>
        <p:spPr bwMode="auto">
          <a:noFill/>
          <a:ln>
            <a:solidFill>
              <a:srgbClr val="000000"/>
            </a:solidFill>
            <a:miter lim="800000"/>
            <a:headEnd/>
            <a:tailEnd/>
          </a:ln>
        </p:spPr>
      </p:sp>
      <p:sp>
        <p:nvSpPr>
          <p:cNvPr id="80898"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5"/>
          <p:cNvSpPr>
            <a:spLocks noGrp="1"/>
          </p:cNvSpPr>
          <p:nvPr>
            <p:ph type="ftr" sz="quarter" idx="4"/>
          </p:nvPr>
        </p:nvSpPr>
        <p:spPr/>
        <p:txBody>
          <a:bodyPr/>
          <a:lstStyle/>
          <a:p>
            <a:r>
              <a:rPr lang="en-US"/>
              <a:t>DOE Pre-Decisional; Do Not Cite or Distribute</a:t>
            </a:r>
          </a:p>
        </p:txBody>
      </p:sp>
      <p:sp>
        <p:nvSpPr>
          <p:cNvPr id="82945" name="Rectangle 2"/>
          <p:cNvSpPr>
            <a:spLocks noGrp="1" noRot="1" noChangeAspect="1" noTextEdit="1"/>
          </p:cNvSpPr>
          <p:nvPr>
            <p:ph type="sldImg"/>
          </p:nvPr>
        </p:nvSpPr>
        <p:spPr bwMode="auto">
          <a:noFill/>
          <a:ln>
            <a:solidFill>
              <a:srgbClr val="000000"/>
            </a:solidFill>
            <a:miter lim="800000"/>
            <a:headEnd/>
            <a:tailEnd/>
          </a:ln>
        </p:spPr>
      </p:sp>
      <p:sp>
        <p:nvSpPr>
          <p:cNvPr id="82946"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5"/>
          <p:cNvSpPr>
            <a:spLocks noGrp="1"/>
          </p:cNvSpPr>
          <p:nvPr>
            <p:ph type="ftr" sz="quarter" idx="4"/>
          </p:nvPr>
        </p:nvSpPr>
        <p:spPr/>
        <p:txBody>
          <a:bodyPr/>
          <a:lstStyle/>
          <a:p>
            <a:r>
              <a:rPr lang="en-US"/>
              <a:t>DOE Pre-Decisional; Do Not Cite or Distribute</a:t>
            </a:r>
          </a:p>
        </p:txBody>
      </p:sp>
      <p:sp>
        <p:nvSpPr>
          <p:cNvPr id="84993" name="Rectangle 2"/>
          <p:cNvSpPr>
            <a:spLocks noGrp="1" noRot="1" noChangeAspect="1" noTextEdit="1"/>
          </p:cNvSpPr>
          <p:nvPr>
            <p:ph type="sldImg"/>
          </p:nvPr>
        </p:nvSpPr>
        <p:spPr bwMode="auto">
          <a:noFill/>
          <a:ln>
            <a:solidFill>
              <a:srgbClr val="000000"/>
            </a:solidFill>
            <a:miter lim="800000"/>
            <a:headEnd/>
            <a:tailEnd/>
          </a:ln>
        </p:spPr>
      </p:sp>
      <p:sp>
        <p:nvSpPr>
          <p:cNvPr id="84994"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a:p>
            <a:endParaRPr lang="en-US" i="1" smtClean="0"/>
          </a:p>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5"/>
          <p:cNvSpPr>
            <a:spLocks noGrp="1"/>
          </p:cNvSpPr>
          <p:nvPr>
            <p:ph type="ftr" sz="quarter" idx="4"/>
          </p:nvPr>
        </p:nvSpPr>
        <p:spPr/>
        <p:txBody>
          <a:bodyPr/>
          <a:lstStyle/>
          <a:p>
            <a:r>
              <a:rPr lang="en-US"/>
              <a:t>DOE Pre-Decisional; Do Not Cite or Distribute</a:t>
            </a:r>
          </a:p>
        </p:txBody>
      </p:sp>
      <p:sp>
        <p:nvSpPr>
          <p:cNvPr id="87041" name="Rectangle 2"/>
          <p:cNvSpPr>
            <a:spLocks noGrp="1" noRot="1" noChangeAspect="1" noTextEdit="1"/>
          </p:cNvSpPr>
          <p:nvPr>
            <p:ph type="sldImg"/>
          </p:nvPr>
        </p:nvSpPr>
        <p:spPr bwMode="auto">
          <a:noFill/>
          <a:ln>
            <a:solidFill>
              <a:srgbClr val="000000"/>
            </a:solidFill>
            <a:miter lim="800000"/>
            <a:headEnd/>
            <a:tailEnd/>
          </a:ln>
        </p:spPr>
      </p:sp>
      <p:sp>
        <p:nvSpPr>
          <p:cNvPr id="87042"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5"/>
          <p:cNvSpPr>
            <a:spLocks noGrp="1"/>
          </p:cNvSpPr>
          <p:nvPr>
            <p:ph type="ftr" sz="quarter" idx="4"/>
          </p:nvPr>
        </p:nvSpPr>
        <p:spPr/>
        <p:txBody>
          <a:bodyPr/>
          <a:lstStyle/>
          <a:p>
            <a:r>
              <a:rPr lang="en-US"/>
              <a:t>DOE Pre-Decisional; Do Not Cite or Distribute</a:t>
            </a:r>
          </a:p>
        </p:txBody>
      </p:sp>
      <p:sp>
        <p:nvSpPr>
          <p:cNvPr id="89089" name="Rectangle 2"/>
          <p:cNvSpPr>
            <a:spLocks noGrp="1" noRot="1" noChangeAspect="1" noTextEdit="1"/>
          </p:cNvSpPr>
          <p:nvPr>
            <p:ph type="sldImg"/>
          </p:nvPr>
        </p:nvSpPr>
        <p:spPr bwMode="auto">
          <a:noFill/>
          <a:ln>
            <a:solidFill>
              <a:srgbClr val="000000"/>
            </a:solidFill>
            <a:miter lim="800000"/>
            <a:headEnd/>
            <a:tailEnd/>
          </a:ln>
        </p:spPr>
      </p:sp>
      <p:sp>
        <p:nvSpPr>
          <p:cNvPr id="89090"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5"/>
          <p:cNvSpPr>
            <a:spLocks noGrp="1"/>
          </p:cNvSpPr>
          <p:nvPr>
            <p:ph type="ftr" sz="quarter" idx="4"/>
          </p:nvPr>
        </p:nvSpPr>
        <p:spPr/>
        <p:txBody>
          <a:bodyPr/>
          <a:lstStyle/>
          <a:p>
            <a:r>
              <a:rPr lang="en-US"/>
              <a:t>DOE Pre-Decisional; Do Not Cite or Distribute</a:t>
            </a:r>
          </a:p>
        </p:txBody>
      </p:sp>
      <p:sp>
        <p:nvSpPr>
          <p:cNvPr id="91137" name="Rectangle 2"/>
          <p:cNvSpPr>
            <a:spLocks noGrp="1" noRot="1" noChangeAspect="1" noTextEdit="1"/>
          </p:cNvSpPr>
          <p:nvPr>
            <p:ph type="sldImg"/>
          </p:nvPr>
        </p:nvSpPr>
        <p:spPr bwMode="auto">
          <a:noFill/>
          <a:ln>
            <a:solidFill>
              <a:srgbClr val="000000"/>
            </a:solidFill>
            <a:miter lim="800000"/>
            <a:headEnd/>
            <a:tailEnd/>
          </a:ln>
        </p:spPr>
      </p:sp>
      <p:sp>
        <p:nvSpPr>
          <p:cNvPr id="91138"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5"/>
          <p:cNvSpPr>
            <a:spLocks noGrp="1"/>
          </p:cNvSpPr>
          <p:nvPr>
            <p:ph type="ftr" sz="quarter" idx="4"/>
          </p:nvPr>
        </p:nvSpPr>
        <p:spPr/>
        <p:txBody>
          <a:bodyPr/>
          <a:lstStyle/>
          <a:p>
            <a:r>
              <a:rPr lang="en-US"/>
              <a:t>DOE Pre-Decisional; Do Not Cite or Distribute</a:t>
            </a:r>
          </a:p>
        </p:txBody>
      </p:sp>
      <p:sp>
        <p:nvSpPr>
          <p:cNvPr id="93185" name="Rectangle 2"/>
          <p:cNvSpPr>
            <a:spLocks noGrp="1" noRot="1" noChangeAspect="1" noTextEdit="1"/>
          </p:cNvSpPr>
          <p:nvPr>
            <p:ph type="sldImg"/>
          </p:nvPr>
        </p:nvSpPr>
        <p:spPr bwMode="auto">
          <a:noFill/>
          <a:ln>
            <a:solidFill>
              <a:srgbClr val="000000"/>
            </a:solidFill>
            <a:miter lim="800000"/>
            <a:headEnd/>
            <a:tailEnd/>
          </a:ln>
        </p:spPr>
      </p:sp>
      <p:sp>
        <p:nvSpPr>
          <p:cNvPr id="93186"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5"/>
          <p:cNvSpPr>
            <a:spLocks noGrp="1"/>
          </p:cNvSpPr>
          <p:nvPr>
            <p:ph type="ftr" sz="quarter" idx="4"/>
          </p:nvPr>
        </p:nvSpPr>
        <p:spPr/>
        <p:txBody>
          <a:bodyPr/>
          <a:lstStyle/>
          <a:p>
            <a:r>
              <a:rPr lang="en-US"/>
              <a:t>DOE Pre-Decisional; Do Not Cite or Distribute</a:t>
            </a:r>
          </a:p>
        </p:txBody>
      </p:sp>
      <p:sp>
        <p:nvSpPr>
          <p:cNvPr id="95233" name="Rectangle 2"/>
          <p:cNvSpPr>
            <a:spLocks noGrp="1" noRot="1" noChangeAspect="1" noTextEdit="1"/>
          </p:cNvSpPr>
          <p:nvPr>
            <p:ph type="sldImg"/>
          </p:nvPr>
        </p:nvSpPr>
        <p:spPr bwMode="auto">
          <a:noFill/>
          <a:ln>
            <a:solidFill>
              <a:srgbClr val="000000"/>
            </a:solidFill>
            <a:miter lim="800000"/>
            <a:headEnd/>
            <a:tailEnd/>
          </a:ln>
        </p:spPr>
      </p:sp>
      <p:sp>
        <p:nvSpPr>
          <p:cNvPr id="95234"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5"/>
          <p:cNvSpPr>
            <a:spLocks noGrp="1"/>
          </p:cNvSpPr>
          <p:nvPr>
            <p:ph type="ftr" sz="quarter" idx="4"/>
          </p:nvPr>
        </p:nvSpPr>
        <p:spPr/>
        <p:txBody>
          <a:bodyPr/>
          <a:lstStyle/>
          <a:p>
            <a:r>
              <a:rPr lang="en-US"/>
              <a:t>DOE Pre-Decisional; Do Not Cite or Distribute</a:t>
            </a:r>
          </a:p>
        </p:txBody>
      </p:sp>
      <p:sp>
        <p:nvSpPr>
          <p:cNvPr id="97281" name="Rectangle 2"/>
          <p:cNvSpPr>
            <a:spLocks noGrp="1" noRot="1" noChangeAspect="1" noTextEdit="1"/>
          </p:cNvSpPr>
          <p:nvPr>
            <p:ph type="sldImg"/>
          </p:nvPr>
        </p:nvSpPr>
        <p:spPr bwMode="auto">
          <a:noFill/>
          <a:ln>
            <a:solidFill>
              <a:srgbClr val="000000"/>
            </a:solidFill>
            <a:miter lim="800000"/>
            <a:headEnd/>
            <a:tailEnd/>
          </a:ln>
        </p:spPr>
      </p:sp>
      <p:sp>
        <p:nvSpPr>
          <p:cNvPr id="97282"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5"/>
          <p:cNvSpPr>
            <a:spLocks noGrp="1"/>
          </p:cNvSpPr>
          <p:nvPr>
            <p:ph type="ftr" sz="quarter" idx="4"/>
          </p:nvPr>
        </p:nvSpPr>
        <p:spPr/>
        <p:txBody>
          <a:bodyPr/>
          <a:lstStyle/>
          <a:p>
            <a:r>
              <a:rPr lang="en-US"/>
              <a:t>DOE Pre-Decisional; Do Not Cite or Distribute</a:t>
            </a:r>
          </a:p>
        </p:txBody>
      </p:sp>
      <p:sp>
        <p:nvSpPr>
          <p:cNvPr id="99329" name="Rectangle 2"/>
          <p:cNvSpPr>
            <a:spLocks noGrp="1" noRot="1" noChangeAspect="1" noTextEdit="1"/>
          </p:cNvSpPr>
          <p:nvPr>
            <p:ph type="sldImg"/>
          </p:nvPr>
        </p:nvSpPr>
        <p:spPr bwMode="auto">
          <a:noFill/>
          <a:ln>
            <a:solidFill>
              <a:srgbClr val="000000"/>
            </a:solidFill>
            <a:miter lim="800000"/>
            <a:headEnd/>
            <a:tailEnd/>
          </a:ln>
        </p:spPr>
      </p:sp>
      <p:sp>
        <p:nvSpPr>
          <p:cNvPr id="99330"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5"/>
          <p:cNvSpPr>
            <a:spLocks noGrp="1"/>
          </p:cNvSpPr>
          <p:nvPr>
            <p:ph type="ftr" sz="quarter" idx="4"/>
          </p:nvPr>
        </p:nvSpPr>
        <p:spPr/>
        <p:txBody>
          <a:bodyPr/>
          <a:lstStyle/>
          <a:p>
            <a:r>
              <a:rPr lang="en-US"/>
              <a:t>DOE Pre-Decisional; Do Not Cite or Distribute</a:t>
            </a:r>
          </a:p>
        </p:txBody>
      </p:sp>
      <p:sp>
        <p:nvSpPr>
          <p:cNvPr id="101377" name="Rectangle 2"/>
          <p:cNvSpPr>
            <a:spLocks noGrp="1" noRot="1" noChangeAspect="1" noTextEdit="1"/>
          </p:cNvSpPr>
          <p:nvPr>
            <p:ph type="sldImg"/>
          </p:nvPr>
        </p:nvSpPr>
        <p:spPr bwMode="auto">
          <a:noFill/>
          <a:ln>
            <a:solidFill>
              <a:srgbClr val="000000"/>
            </a:solidFill>
            <a:miter lim="800000"/>
            <a:headEnd/>
            <a:tailEnd/>
          </a:ln>
        </p:spPr>
      </p:sp>
      <p:sp>
        <p:nvSpPr>
          <p:cNvPr id="101378"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5"/>
          <p:cNvSpPr>
            <a:spLocks noGrp="1"/>
          </p:cNvSpPr>
          <p:nvPr>
            <p:ph type="ftr" sz="quarter" idx="4"/>
          </p:nvPr>
        </p:nvSpPr>
        <p:spPr/>
        <p:txBody>
          <a:bodyPr/>
          <a:lstStyle/>
          <a:p>
            <a:r>
              <a:rPr lang="en-US"/>
              <a:t>DOE Pre-Decisional; Do Not Cite or Distribute</a:t>
            </a:r>
          </a:p>
        </p:txBody>
      </p:sp>
      <p:sp>
        <p:nvSpPr>
          <p:cNvPr id="103425" name="Rectangle 2"/>
          <p:cNvSpPr>
            <a:spLocks noGrp="1" noRot="1" noChangeAspect="1" noTextEdit="1"/>
          </p:cNvSpPr>
          <p:nvPr>
            <p:ph type="sldImg"/>
          </p:nvPr>
        </p:nvSpPr>
        <p:spPr bwMode="auto">
          <a:noFill/>
          <a:ln>
            <a:solidFill>
              <a:srgbClr val="000000"/>
            </a:solidFill>
            <a:miter lim="800000"/>
            <a:headEnd/>
            <a:tailEnd/>
          </a:ln>
        </p:spPr>
      </p:sp>
      <p:sp>
        <p:nvSpPr>
          <p:cNvPr id="103426"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4"/>
          </p:nvPr>
        </p:nvSpPr>
        <p:spPr/>
        <p:txBody>
          <a:bodyPr/>
          <a:lstStyle/>
          <a:p>
            <a:r>
              <a:rPr lang="en-US"/>
              <a:t>DOE Pre-Decisional; Do Not Cite or Distribute</a:t>
            </a:r>
          </a:p>
        </p:txBody>
      </p:sp>
      <p:sp>
        <p:nvSpPr>
          <p:cNvPr id="105473" name="Slide Image Placeholder 1"/>
          <p:cNvSpPr>
            <a:spLocks noGrp="1" noRot="1" noChangeAspect="1"/>
          </p:cNvSpPr>
          <p:nvPr>
            <p:ph type="sldImg"/>
          </p:nvPr>
        </p:nvSpPr>
        <p:spPr bwMode="auto">
          <a:noFill/>
          <a:ln>
            <a:solidFill>
              <a:srgbClr val="000000"/>
            </a:solidFill>
            <a:miter lim="800000"/>
            <a:headEnd/>
            <a:tailEnd/>
          </a:ln>
        </p:spPr>
      </p:sp>
      <p:sp>
        <p:nvSpPr>
          <p:cNvPr id="105474"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5" name="Slide Number Placeholder 4"/>
          <p:cNvSpPr>
            <a:spLocks noGrp="1"/>
          </p:cNvSpPr>
          <p:nvPr>
            <p:ph type="sldNum" sz="quarter" idx="5"/>
          </p:nvPr>
        </p:nvSpPr>
        <p:spPr/>
        <p:txBody>
          <a:bodyPr/>
          <a:lstStyle/>
          <a:p>
            <a:pPr>
              <a:defRPr/>
            </a:pPr>
            <a:fld id="{34BF2997-A119-44C9-96D7-A84B83B1329B}" type="slidenum">
              <a:rPr lang="en-US" smtClean="0"/>
              <a:pPr>
                <a:defRPr/>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4"/>
          </p:nvPr>
        </p:nvSpPr>
        <p:spPr/>
        <p:txBody>
          <a:bodyPr/>
          <a:lstStyle/>
          <a:p>
            <a:r>
              <a:rPr lang="en-US"/>
              <a:t>DOE Pre-Decisional; Do Not Cite or Distribute</a:t>
            </a:r>
          </a:p>
        </p:txBody>
      </p:sp>
      <p:sp>
        <p:nvSpPr>
          <p:cNvPr id="107521" name="Slide Image Placeholder 1"/>
          <p:cNvSpPr>
            <a:spLocks noGrp="1" noRot="1" noChangeAspect="1"/>
          </p:cNvSpPr>
          <p:nvPr>
            <p:ph type="sldImg"/>
          </p:nvPr>
        </p:nvSpPr>
        <p:spPr bwMode="auto">
          <a:noFill/>
          <a:ln>
            <a:solidFill>
              <a:srgbClr val="000000"/>
            </a:solidFill>
            <a:miter lim="800000"/>
            <a:headEnd/>
            <a:tailEnd/>
          </a:ln>
        </p:spPr>
      </p:sp>
      <p:sp>
        <p:nvSpPr>
          <p:cNvPr id="107522"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5" name="Slide Number Placeholder 4"/>
          <p:cNvSpPr>
            <a:spLocks noGrp="1"/>
          </p:cNvSpPr>
          <p:nvPr>
            <p:ph type="sldNum" sz="quarter" idx="5"/>
          </p:nvPr>
        </p:nvSpPr>
        <p:spPr/>
        <p:txBody>
          <a:bodyPr/>
          <a:lstStyle/>
          <a:p>
            <a:pPr>
              <a:defRPr/>
            </a:pPr>
            <a:fld id="{6D89EE5D-AEE7-4195-990D-258AE9A67C47}" type="slidenum">
              <a:rPr lang="en-US" smtClean="0"/>
              <a:pPr>
                <a:defRPr/>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4"/>
          </p:nvPr>
        </p:nvSpPr>
        <p:spPr/>
        <p:txBody>
          <a:bodyPr/>
          <a:lstStyle/>
          <a:p>
            <a:r>
              <a:rPr lang="en-US"/>
              <a:t>DOE Pre-Decisional; Do Not Cite or Distribute</a:t>
            </a:r>
          </a:p>
        </p:txBody>
      </p:sp>
      <p:sp>
        <p:nvSpPr>
          <p:cNvPr id="109569" name="Slide Image Placeholder 1"/>
          <p:cNvSpPr>
            <a:spLocks noGrp="1" noRot="1" noChangeAspect="1"/>
          </p:cNvSpPr>
          <p:nvPr>
            <p:ph type="sldImg"/>
          </p:nvPr>
        </p:nvSpPr>
        <p:spPr bwMode="auto">
          <a:noFill/>
          <a:ln>
            <a:solidFill>
              <a:srgbClr val="000000"/>
            </a:solidFill>
            <a:miter lim="800000"/>
            <a:headEnd/>
            <a:tailEnd/>
          </a:ln>
        </p:spPr>
      </p:sp>
      <p:sp>
        <p:nvSpPr>
          <p:cNvPr id="109570"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5" name="Slide Number Placeholder 4"/>
          <p:cNvSpPr>
            <a:spLocks noGrp="1"/>
          </p:cNvSpPr>
          <p:nvPr>
            <p:ph type="sldNum" sz="quarter" idx="5"/>
          </p:nvPr>
        </p:nvSpPr>
        <p:spPr/>
        <p:txBody>
          <a:bodyPr/>
          <a:lstStyle/>
          <a:p>
            <a:pPr>
              <a:defRPr/>
            </a:pPr>
            <a:fld id="{DC982B0F-91FC-42A4-8C04-7358E3B92DA4}" type="slidenum">
              <a:rPr lang="en-US" smtClean="0"/>
              <a:pPr>
                <a:defRPr/>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5"/>
          <p:cNvSpPr>
            <a:spLocks noGrp="1"/>
          </p:cNvSpPr>
          <p:nvPr>
            <p:ph type="ftr" sz="quarter" idx="4"/>
          </p:nvPr>
        </p:nvSpPr>
        <p:spPr/>
        <p:txBody>
          <a:bodyPr/>
          <a:lstStyle/>
          <a:p>
            <a:r>
              <a:rPr lang="en-US"/>
              <a:t>DOE Pre-Decisional; Do Not Cite or Distribute</a:t>
            </a:r>
          </a:p>
        </p:txBody>
      </p:sp>
      <p:sp>
        <p:nvSpPr>
          <p:cNvPr id="111617" name="Slide Image Placeholder 1"/>
          <p:cNvSpPr>
            <a:spLocks noGrp="1" noRot="1" noChangeAspect="1"/>
          </p:cNvSpPr>
          <p:nvPr>
            <p:ph type="sldImg"/>
          </p:nvPr>
        </p:nvSpPr>
        <p:spPr bwMode="auto">
          <a:noFill/>
          <a:ln>
            <a:solidFill>
              <a:srgbClr val="000000"/>
            </a:solidFill>
            <a:miter lim="800000"/>
            <a:headEnd/>
            <a:tailEnd/>
          </a:ln>
        </p:spPr>
      </p:sp>
      <p:sp>
        <p:nvSpPr>
          <p:cNvPr id="111618"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4C600C2B-2AF8-4406-8169-9CFD4FC4ECBF}" type="slidenum">
              <a:rPr lang="en-US" smtClean="0"/>
              <a:pPr>
                <a:defRPr/>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4"/>
          </p:nvPr>
        </p:nvSpPr>
        <p:spPr/>
        <p:txBody>
          <a:bodyPr/>
          <a:lstStyle/>
          <a:p>
            <a:r>
              <a:rPr lang="en-US"/>
              <a:t>DOE Pre-Decisional; Do Not Cite or Distribute</a:t>
            </a:r>
          </a:p>
        </p:txBody>
      </p:sp>
      <p:sp>
        <p:nvSpPr>
          <p:cNvPr id="113665" name="Slide Image Placeholder 1"/>
          <p:cNvSpPr>
            <a:spLocks noGrp="1" noRot="1" noChangeAspect="1"/>
          </p:cNvSpPr>
          <p:nvPr>
            <p:ph type="sldImg"/>
          </p:nvPr>
        </p:nvSpPr>
        <p:spPr bwMode="auto">
          <a:noFill/>
          <a:ln>
            <a:solidFill>
              <a:srgbClr val="000000"/>
            </a:solidFill>
            <a:miter lim="800000"/>
            <a:headEnd/>
            <a:tailEnd/>
          </a:ln>
        </p:spPr>
      </p:sp>
      <p:sp>
        <p:nvSpPr>
          <p:cNvPr id="113666"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5" name="Slide Number Placeholder 4"/>
          <p:cNvSpPr>
            <a:spLocks noGrp="1"/>
          </p:cNvSpPr>
          <p:nvPr>
            <p:ph type="sldNum" sz="quarter" idx="5"/>
          </p:nvPr>
        </p:nvSpPr>
        <p:spPr/>
        <p:txBody>
          <a:bodyPr/>
          <a:lstStyle/>
          <a:p>
            <a:pPr>
              <a:defRPr/>
            </a:pPr>
            <a:fld id="{54CE44F1-8F00-4A5D-80F1-18EBC4DC2287}" type="slidenum">
              <a:rPr lang="en-US" smtClean="0"/>
              <a:pPr>
                <a:defRPr/>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4"/>
          </p:nvPr>
        </p:nvSpPr>
        <p:spPr/>
        <p:txBody>
          <a:bodyPr/>
          <a:lstStyle/>
          <a:p>
            <a:r>
              <a:rPr lang="en-US"/>
              <a:t>DOE Pre-Decisional; Do Not Cite or Distribute</a:t>
            </a:r>
          </a:p>
        </p:txBody>
      </p:sp>
      <p:sp>
        <p:nvSpPr>
          <p:cNvPr id="115713" name="Slide Image Placeholder 1"/>
          <p:cNvSpPr>
            <a:spLocks noGrp="1" noRot="1" noChangeAspect="1"/>
          </p:cNvSpPr>
          <p:nvPr>
            <p:ph type="sldImg"/>
          </p:nvPr>
        </p:nvSpPr>
        <p:spPr bwMode="auto">
          <a:noFill/>
          <a:ln>
            <a:solidFill>
              <a:srgbClr val="000000"/>
            </a:solidFill>
            <a:miter lim="800000"/>
            <a:headEnd/>
            <a:tailEnd/>
          </a:ln>
        </p:spPr>
      </p:sp>
      <p:sp>
        <p:nvSpPr>
          <p:cNvPr id="115714"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5" name="Slide Number Placeholder 4"/>
          <p:cNvSpPr>
            <a:spLocks noGrp="1"/>
          </p:cNvSpPr>
          <p:nvPr>
            <p:ph type="sldNum" sz="quarter" idx="5"/>
          </p:nvPr>
        </p:nvSpPr>
        <p:spPr/>
        <p:txBody>
          <a:bodyPr/>
          <a:lstStyle/>
          <a:p>
            <a:pPr>
              <a:defRPr/>
            </a:pPr>
            <a:fld id="{8231E8CD-72B0-4AC1-BFAB-E1B24807E7F2}" type="slidenum">
              <a:rPr lang="en-US" smtClean="0"/>
              <a:pPr>
                <a:defRPr/>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4"/>
          </p:nvPr>
        </p:nvSpPr>
        <p:spPr/>
        <p:txBody>
          <a:bodyPr/>
          <a:lstStyle/>
          <a:p>
            <a:r>
              <a:rPr lang="en-US"/>
              <a:t>DOE Pre-Decisional; Do Not Cite or Distribute</a:t>
            </a:r>
          </a:p>
        </p:txBody>
      </p:sp>
      <p:sp>
        <p:nvSpPr>
          <p:cNvPr id="117761" name="Slide Image Placeholder 1"/>
          <p:cNvSpPr>
            <a:spLocks noGrp="1" noRot="1" noChangeAspect="1"/>
          </p:cNvSpPr>
          <p:nvPr>
            <p:ph type="sldImg"/>
          </p:nvPr>
        </p:nvSpPr>
        <p:spPr bwMode="auto">
          <a:noFill/>
          <a:ln>
            <a:solidFill>
              <a:srgbClr val="000000"/>
            </a:solidFill>
            <a:miter lim="800000"/>
            <a:headEnd/>
            <a:tailEnd/>
          </a:ln>
        </p:spPr>
      </p:sp>
      <p:sp>
        <p:nvSpPr>
          <p:cNvPr id="117762"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5" name="Slide Number Placeholder 4"/>
          <p:cNvSpPr>
            <a:spLocks noGrp="1"/>
          </p:cNvSpPr>
          <p:nvPr>
            <p:ph type="sldNum" sz="quarter" idx="5"/>
          </p:nvPr>
        </p:nvSpPr>
        <p:spPr/>
        <p:txBody>
          <a:bodyPr/>
          <a:lstStyle/>
          <a:p>
            <a:pPr>
              <a:defRPr/>
            </a:pPr>
            <a:fld id="{3B78C65F-F6D8-42E5-B209-36D48653CC0E}" type="slidenum">
              <a:rPr lang="en-US" smtClean="0"/>
              <a:pPr>
                <a:defRPr/>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5"/>
          <p:cNvSpPr>
            <a:spLocks noGrp="1"/>
          </p:cNvSpPr>
          <p:nvPr>
            <p:ph type="ftr" sz="quarter" idx="4"/>
          </p:nvPr>
        </p:nvSpPr>
        <p:spPr/>
        <p:txBody>
          <a:bodyPr/>
          <a:lstStyle/>
          <a:p>
            <a:r>
              <a:rPr lang="en-US"/>
              <a:t>DOE Pre-Decisional; Do Not Cite or Distribute</a:t>
            </a:r>
          </a:p>
        </p:txBody>
      </p:sp>
      <p:sp>
        <p:nvSpPr>
          <p:cNvPr id="119809" name="Rectangle 2"/>
          <p:cNvSpPr>
            <a:spLocks noGrp="1" noRot="1" noChangeAspect="1" noTextEdit="1"/>
          </p:cNvSpPr>
          <p:nvPr>
            <p:ph type="sldImg"/>
          </p:nvPr>
        </p:nvSpPr>
        <p:spPr bwMode="auto">
          <a:noFill/>
          <a:ln>
            <a:solidFill>
              <a:srgbClr val="000000"/>
            </a:solidFill>
            <a:miter lim="800000"/>
            <a:headEnd/>
            <a:tailEnd/>
          </a:ln>
        </p:spPr>
      </p:sp>
      <p:sp>
        <p:nvSpPr>
          <p:cNvPr id="119810"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4"/>
          </p:nvPr>
        </p:nvSpPr>
        <p:spPr/>
        <p:txBody>
          <a:bodyPr/>
          <a:lstStyle/>
          <a:p>
            <a:r>
              <a:rPr lang="en-US"/>
              <a:t>DOE Pre-Decisional; Do Not Cite or Distribute</a:t>
            </a:r>
          </a:p>
        </p:txBody>
      </p:sp>
      <p:sp>
        <p:nvSpPr>
          <p:cNvPr id="121857" name="Slide Image Placeholder 1"/>
          <p:cNvSpPr>
            <a:spLocks noGrp="1" noRot="1" noChangeAspect="1" noTextEdit="1"/>
          </p:cNvSpPr>
          <p:nvPr>
            <p:ph type="sldImg"/>
          </p:nvPr>
        </p:nvSpPr>
        <p:spPr bwMode="auto">
          <a:noFill/>
          <a:ln>
            <a:solidFill>
              <a:srgbClr val="000000"/>
            </a:solidFill>
            <a:miter lim="800000"/>
            <a:headEnd/>
            <a:tailEnd/>
          </a:ln>
        </p:spPr>
      </p:sp>
      <p:sp>
        <p:nvSpPr>
          <p:cNvPr id="121858"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5" name="Slide Number Placeholder 4"/>
          <p:cNvSpPr>
            <a:spLocks noGrp="1"/>
          </p:cNvSpPr>
          <p:nvPr>
            <p:ph type="sldNum" sz="quarter" idx="5"/>
          </p:nvPr>
        </p:nvSpPr>
        <p:spPr/>
        <p:txBody>
          <a:bodyPr/>
          <a:lstStyle/>
          <a:p>
            <a:pPr>
              <a:defRPr/>
            </a:pPr>
            <a:fld id="{6A40F5C1-8A5B-4C6A-89EE-DF0F3304355D}" type="slidenum">
              <a:rPr lang="en-US" smtClean="0"/>
              <a:pPr>
                <a:defRPr/>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4"/>
          </p:nvPr>
        </p:nvSpPr>
        <p:spPr/>
        <p:txBody>
          <a:bodyPr/>
          <a:lstStyle/>
          <a:p>
            <a:r>
              <a:rPr lang="en-US"/>
              <a:t>DOE Pre-Decisional; Do Not Cite or Distribute</a:t>
            </a:r>
          </a:p>
        </p:txBody>
      </p:sp>
      <p:sp>
        <p:nvSpPr>
          <p:cNvPr id="123905" name="Slide Image Placeholder 1"/>
          <p:cNvSpPr>
            <a:spLocks noGrp="1" noRot="1" noChangeAspect="1" noTextEdit="1"/>
          </p:cNvSpPr>
          <p:nvPr>
            <p:ph type="sldImg"/>
          </p:nvPr>
        </p:nvSpPr>
        <p:spPr bwMode="auto">
          <a:noFill/>
          <a:ln>
            <a:solidFill>
              <a:srgbClr val="000000"/>
            </a:solidFill>
            <a:miter lim="800000"/>
            <a:headEnd/>
            <a:tailEnd/>
          </a:ln>
        </p:spPr>
      </p:sp>
      <p:sp>
        <p:nvSpPr>
          <p:cNvPr id="123906"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5" name="Slide Number Placeholder 4"/>
          <p:cNvSpPr>
            <a:spLocks noGrp="1"/>
          </p:cNvSpPr>
          <p:nvPr>
            <p:ph type="sldNum" sz="quarter" idx="5"/>
          </p:nvPr>
        </p:nvSpPr>
        <p:spPr/>
        <p:txBody>
          <a:bodyPr/>
          <a:lstStyle/>
          <a:p>
            <a:pPr>
              <a:defRPr/>
            </a:pPr>
            <a:fld id="{7A99AD65-7DFE-4343-A299-EA426C4FEF65}" type="slidenum">
              <a:rPr lang="en-US" smtClean="0"/>
              <a:pPr>
                <a:defRPr/>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4"/>
          </p:nvPr>
        </p:nvSpPr>
        <p:spPr/>
        <p:txBody>
          <a:bodyPr/>
          <a:lstStyle/>
          <a:p>
            <a:r>
              <a:rPr lang="en-US"/>
              <a:t>DOE Pre-Decisional; Do Not Cite or Distribute</a:t>
            </a:r>
          </a:p>
        </p:txBody>
      </p:sp>
      <p:sp>
        <p:nvSpPr>
          <p:cNvPr id="125953" name="Slide Image Placeholder 1"/>
          <p:cNvSpPr>
            <a:spLocks noGrp="1" noRot="1" noChangeAspect="1"/>
          </p:cNvSpPr>
          <p:nvPr>
            <p:ph type="sldImg"/>
          </p:nvPr>
        </p:nvSpPr>
        <p:spPr bwMode="auto">
          <a:noFill/>
          <a:ln>
            <a:solidFill>
              <a:srgbClr val="000000"/>
            </a:solidFill>
            <a:miter lim="800000"/>
            <a:headEnd/>
            <a:tailEnd/>
          </a:ln>
        </p:spPr>
      </p:sp>
      <p:sp>
        <p:nvSpPr>
          <p:cNvPr id="125954"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5" name="Slide Number Placeholder 4"/>
          <p:cNvSpPr>
            <a:spLocks noGrp="1"/>
          </p:cNvSpPr>
          <p:nvPr>
            <p:ph type="sldNum" sz="quarter" idx="5"/>
          </p:nvPr>
        </p:nvSpPr>
        <p:spPr/>
        <p:txBody>
          <a:bodyPr/>
          <a:lstStyle/>
          <a:p>
            <a:pPr>
              <a:defRPr/>
            </a:pPr>
            <a:fld id="{3BC711D1-DA55-4130-8D49-24659467EC38}" type="slidenum">
              <a:rPr lang="en-US" smtClean="0"/>
              <a:pPr>
                <a:defRPr/>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4"/>
          </p:nvPr>
        </p:nvSpPr>
        <p:spPr/>
        <p:txBody>
          <a:bodyPr/>
          <a:lstStyle/>
          <a:p>
            <a:r>
              <a:rPr lang="en-US"/>
              <a:t>DOE Pre-Decisional; Do Not Cite or Distribute</a:t>
            </a:r>
          </a:p>
        </p:txBody>
      </p:sp>
      <p:sp>
        <p:nvSpPr>
          <p:cNvPr id="128001" name="Slide Image Placeholder 1"/>
          <p:cNvSpPr>
            <a:spLocks noGrp="1" noRot="1" noChangeAspect="1" noTextEdit="1"/>
          </p:cNvSpPr>
          <p:nvPr>
            <p:ph type="sldImg"/>
          </p:nvPr>
        </p:nvSpPr>
        <p:spPr bwMode="auto">
          <a:noFill/>
          <a:ln>
            <a:solidFill>
              <a:srgbClr val="000000"/>
            </a:solidFill>
            <a:miter lim="800000"/>
            <a:headEnd/>
            <a:tailEnd/>
          </a:ln>
        </p:spPr>
      </p:sp>
      <p:sp>
        <p:nvSpPr>
          <p:cNvPr id="128002"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Footer Placeholder 3"/>
          <p:cNvSpPr txBox="1">
            <a:spLocks noGrp="1"/>
          </p:cNvSpPr>
          <p:nvPr/>
        </p:nvSpPr>
        <p:spPr>
          <a:xfrm>
            <a:off x="0" y="8829675"/>
            <a:ext cx="3038475" cy="465138"/>
          </a:xfrm>
          <a:prstGeom prst="rect">
            <a:avLst/>
          </a:prstGeom>
          <a:noFill/>
        </p:spPr>
        <p:txBody>
          <a:bodyPr lIns="93177" tIns="46589" rIns="93177" bIns="46589" anchor="b"/>
          <a:lstStyle/>
          <a:p>
            <a:pPr fontAlgn="auto">
              <a:spcBef>
                <a:spcPts val="0"/>
              </a:spcBef>
              <a:spcAft>
                <a:spcPts val="0"/>
              </a:spcAft>
              <a:defRPr/>
            </a:pPr>
            <a:endParaRPr lang="en-US" sz="1200" dirty="0">
              <a:solidFill>
                <a:prstClr val="black"/>
              </a:solidFill>
              <a:latin typeface="+mn-lt"/>
              <a:cs typeface="+mn-cs"/>
            </a:endParaRPr>
          </a:p>
        </p:txBody>
      </p:sp>
      <p:sp>
        <p:nvSpPr>
          <p:cNvPr id="5" name="Slide Number Placeholder 4"/>
          <p:cNvSpPr txBox="1">
            <a:spLocks noGrp="1"/>
          </p:cNvSpPr>
          <p:nvPr/>
        </p:nvSpPr>
        <p:spPr>
          <a:xfrm>
            <a:off x="3970338" y="8829675"/>
            <a:ext cx="3038475" cy="465138"/>
          </a:xfrm>
          <a:prstGeom prst="rect">
            <a:avLst/>
          </a:prstGeom>
          <a:noFill/>
        </p:spPr>
        <p:txBody>
          <a:bodyPr lIns="93177" tIns="46589" rIns="93177" bIns="46589" anchor="b"/>
          <a:lstStyle/>
          <a:p>
            <a:pPr algn="r" fontAlgn="auto">
              <a:spcBef>
                <a:spcPts val="0"/>
              </a:spcBef>
              <a:spcAft>
                <a:spcPts val="0"/>
              </a:spcAft>
              <a:defRPr/>
            </a:pPr>
            <a:fld id="{E977D4EF-9B0A-44EE-B882-2AE263BAA287}" type="slidenum">
              <a:rPr lang="en-US" sz="1200">
                <a:solidFill>
                  <a:prstClr val="black"/>
                </a:solidFill>
                <a:latin typeface="+mn-lt"/>
                <a:cs typeface="+mn-cs"/>
              </a:rPr>
              <a:pPr algn="r" fontAlgn="auto">
                <a:spcBef>
                  <a:spcPts val="0"/>
                </a:spcBef>
                <a:spcAft>
                  <a:spcPts val="0"/>
                </a:spcAft>
                <a:defRPr/>
              </a:pPr>
              <a:t>26</a:t>
            </a:fld>
            <a:endParaRPr lang="en-US" sz="1200">
              <a:solidFill>
                <a:prstClr val="black"/>
              </a:solidFill>
              <a:latin typeface="+mn-lt"/>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5"/>
          <p:cNvSpPr>
            <a:spLocks noGrp="1"/>
          </p:cNvSpPr>
          <p:nvPr>
            <p:ph type="ftr" sz="quarter" idx="4"/>
          </p:nvPr>
        </p:nvSpPr>
        <p:spPr/>
        <p:txBody>
          <a:bodyPr/>
          <a:lstStyle/>
          <a:p>
            <a:r>
              <a:rPr lang="en-US"/>
              <a:t>DOE Pre-Decisional; Do Not Cite or Distribute</a:t>
            </a:r>
          </a:p>
        </p:txBody>
      </p:sp>
      <p:sp>
        <p:nvSpPr>
          <p:cNvPr id="130049" name="Rectangle 2"/>
          <p:cNvSpPr>
            <a:spLocks noGrp="1" noRot="1" noChangeAspect="1" noTextEdit="1"/>
          </p:cNvSpPr>
          <p:nvPr>
            <p:ph type="sldImg"/>
          </p:nvPr>
        </p:nvSpPr>
        <p:spPr bwMode="auto">
          <a:noFill/>
          <a:ln>
            <a:solidFill>
              <a:srgbClr val="000000"/>
            </a:solidFill>
            <a:miter lim="800000"/>
            <a:headEnd/>
            <a:tailEnd/>
          </a:ln>
        </p:spPr>
      </p:sp>
      <p:sp>
        <p:nvSpPr>
          <p:cNvPr id="130050"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5"/>
          <p:cNvSpPr>
            <a:spLocks noGrp="1"/>
          </p:cNvSpPr>
          <p:nvPr>
            <p:ph type="ftr" sz="quarter" idx="4"/>
          </p:nvPr>
        </p:nvSpPr>
        <p:spPr/>
        <p:txBody>
          <a:bodyPr/>
          <a:lstStyle/>
          <a:p>
            <a:r>
              <a:rPr lang="en-US"/>
              <a:t>DOE Pre-Decisional; Do Not Cite or Distribute</a:t>
            </a:r>
          </a:p>
        </p:txBody>
      </p:sp>
      <p:sp>
        <p:nvSpPr>
          <p:cNvPr id="132097" name="Rectangle 2"/>
          <p:cNvSpPr>
            <a:spLocks noGrp="1" noRot="1" noChangeAspect="1" noTextEdit="1"/>
          </p:cNvSpPr>
          <p:nvPr>
            <p:ph type="sldImg"/>
          </p:nvPr>
        </p:nvSpPr>
        <p:spPr bwMode="auto">
          <a:noFill/>
          <a:ln>
            <a:solidFill>
              <a:srgbClr val="000000"/>
            </a:solidFill>
            <a:miter lim="800000"/>
            <a:headEnd/>
            <a:tailEnd/>
          </a:ln>
        </p:spPr>
      </p:sp>
      <p:sp>
        <p:nvSpPr>
          <p:cNvPr id="132098"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5"/>
          <p:cNvSpPr>
            <a:spLocks noGrp="1"/>
          </p:cNvSpPr>
          <p:nvPr>
            <p:ph type="ftr" sz="quarter" idx="4"/>
          </p:nvPr>
        </p:nvSpPr>
        <p:spPr/>
        <p:txBody>
          <a:bodyPr/>
          <a:lstStyle/>
          <a:p>
            <a:r>
              <a:rPr lang="en-US"/>
              <a:t>DOE Pre-Decisional; Do Not Cite or Distribute</a:t>
            </a:r>
          </a:p>
        </p:txBody>
      </p:sp>
      <p:sp>
        <p:nvSpPr>
          <p:cNvPr id="134145" name="Rectangle 2"/>
          <p:cNvSpPr>
            <a:spLocks noGrp="1" noRot="1" noChangeAspect="1" noTextEdit="1"/>
          </p:cNvSpPr>
          <p:nvPr>
            <p:ph type="sldImg"/>
          </p:nvPr>
        </p:nvSpPr>
        <p:spPr bwMode="auto">
          <a:noFill/>
          <a:ln>
            <a:solidFill>
              <a:srgbClr val="000000"/>
            </a:solidFill>
            <a:miter lim="800000"/>
            <a:headEnd/>
            <a:tailEnd/>
          </a:ln>
        </p:spPr>
      </p:sp>
      <p:sp>
        <p:nvSpPr>
          <p:cNvPr id="134146"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4"/>
          </p:nvPr>
        </p:nvSpPr>
        <p:spPr/>
        <p:txBody>
          <a:bodyPr/>
          <a:lstStyle/>
          <a:p>
            <a:r>
              <a:rPr lang="en-US"/>
              <a:t>DOE Pre-Decisional; Do Not Cite or Distribute</a:t>
            </a:r>
          </a:p>
        </p:txBody>
      </p:sp>
      <p:sp>
        <p:nvSpPr>
          <p:cNvPr id="136193" name="Slide Image Placeholder 1"/>
          <p:cNvSpPr>
            <a:spLocks noGrp="1" noRot="1" noChangeAspect="1"/>
          </p:cNvSpPr>
          <p:nvPr>
            <p:ph type="sldImg"/>
          </p:nvPr>
        </p:nvSpPr>
        <p:spPr bwMode="auto">
          <a:noFill/>
          <a:ln>
            <a:solidFill>
              <a:srgbClr val="000000"/>
            </a:solidFill>
            <a:miter lim="800000"/>
            <a:headEnd/>
            <a:tailEnd/>
          </a:ln>
        </p:spPr>
      </p:sp>
      <p:sp>
        <p:nvSpPr>
          <p:cNvPr id="136194"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5" name="Slide Number Placeholder 4"/>
          <p:cNvSpPr>
            <a:spLocks noGrp="1"/>
          </p:cNvSpPr>
          <p:nvPr>
            <p:ph type="sldNum" sz="quarter" idx="5"/>
          </p:nvPr>
        </p:nvSpPr>
        <p:spPr/>
        <p:txBody>
          <a:bodyPr/>
          <a:lstStyle/>
          <a:p>
            <a:pPr>
              <a:defRPr/>
            </a:pPr>
            <a:fld id="{367D012F-2BC0-47EA-A9D6-71C1CC1CE24F}" type="slidenum">
              <a:rPr lang="en-US" smtClean="0">
                <a:solidFill>
                  <a:prstClr val="black"/>
                </a:solidFill>
              </a:rPr>
              <a:pPr>
                <a:defRPr/>
              </a:pPr>
              <a:t>30</a:t>
            </a:fld>
            <a:endParaRPr lang="en-US">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4"/>
          </p:nvPr>
        </p:nvSpPr>
        <p:spPr/>
        <p:txBody>
          <a:bodyPr/>
          <a:lstStyle/>
          <a:p>
            <a:r>
              <a:rPr lang="en-US"/>
              <a:t>DOE Pre-Decisional; Do Not Cite or Distribute</a:t>
            </a:r>
          </a:p>
        </p:txBody>
      </p:sp>
      <p:sp>
        <p:nvSpPr>
          <p:cNvPr id="138241" name="Slide Image Placeholder 1"/>
          <p:cNvSpPr>
            <a:spLocks noGrp="1" noRot="1" noChangeAspect="1"/>
          </p:cNvSpPr>
          <p:nvPr>
            <p:ph type="sldImg"/>
          </p:nvPr>
        </p:nvSpPr>
        <p:spPr bwMode="auto">
          <a:noFill/>
          <a:ln>
            <a:solidFill>
              <a:srgbClr val="000000"/>
            </a:solidFill>
            <a:miter lim="800000"/>
            <a:headEnd/>
            <a:tailEnd/>
          </a:ln>
        </p:spPr>
      </p:sp>
      <p:sp>
        <p:nvSpPr>
          <p:cNvPr id="138242"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5" name="Slide Number Placeholder 4"/>
          <p:cNvSpPr>
            <a:spLocks noGrp="1"/>
          </p:cNvSpPr>
          <p:nvPr>
            <p:ph type="sldNum" sz="quarter" idx="5"/>
          </p:nvPr>
        </p:nvSpPr>
        <p:spPr/>
        <p:txBody>
          <a:bodyPr/>
          <a:lstStyle/>
          <a:p>
            <a:pPr>
              <a:defRPr/>
            </a:pPr>
            <a:fld id="{7E953BB4-C435-4034-8C3D-3824A7E526F1}" type="slidenum">
              <a:rPr lang="en-US" smtClean="0">
                <a:solidFill>
                  <a:prstClr val="black"/>
                </a:solidFill>
              </a:rPr>
              <a:pPr>
                <a:defRPr/>
              </a:pPr>
              <a:t>31</a:t>
            </a:fld>
            <a:endParaRPr lang="en-US">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4"/>
          </p:nvPr>
        </p:nvSpPr>
        <p:spPr/>
        <p:txBody>
          <a:bodyPr/>
          <a:lstStyle/>
          <a:p>
            <a:r>
              <a:rPr lang="en-US"/>
              <a:t>DOE Pre-Decisional; Do Not Cite or Distribute</a:t>
            </a:r>
          </a:p>
        </p:txBody>
      </p:sp>
      <p:sp>
        <p:nvSpPr>
          <p:cNvPr id="140289" name="Slide Image Placeholder 1"/>
          <p:cNvSpPr>
            <a:spLocks noGrp="1" noRot="1" noChangeAspect="1"/>
          </p:cNvSpPr>
          <p:nvPr>
            <p:ph type="sldImg"/>
          </p:nvPr>
        </p:nvSpPr>
        <p:spPr bwMode="auto">
          <a:noFill/>
          <a:ln>
            <a:solidFill>
              <a:srgbClr val="000000"/>
            </a:solidFill>
            <a:miter lim="800000"/>
            <a:headEnd/>
            <a:tailEnd/>
          </a:ln>
        </p:spPr>
      </p:sp>
      <p:sp>
        <p:nvSpPr>
          <p:cNvPr id="140290"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5" name="Slide Number Placeholder 4"/>
          <p:cNvSpPr>
            <a:spLocks noGrp="1"/>
          </p:cNvSpPr>
          <p:nvPr>
            <p:ph type="sldNum" sz="quarter" idx="5"/>
          </p:nvPr>
        </p:nvSpPr>
        <p:spPr/>
        <p:txBody>
          <a:bodyPr/>
          <a:lstStyle/>
          <a:p>
            <a:pPr>
              <a:defRPr/>
            </a:pPr>
            <a:fld id="{A08F5244-A0D2-400D-80AF-06FB189AF5BB}" type="slidenum">
              <a:rPr lang="en-US" smtClean="0">
                <a:solidFill>
                  <a:prstClr val="black"/>
                </a:solidFill>
              </a:rPr>
              <a:pPr>
                <a:defRPr/>
              </a:pPr>
              <a:t>32</a:t>
            </a:fld>
            <a:endParaRPr lang="en-US">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5"/>
          <p:cNvSpPr>
            <a:spLocks noGrp="1"/>
          </p:cNvSpPr>
          <p:nvPr>
            <p:ph type="ftr" sz="quarter" idx="4"/>
          </p:nvPr>
        </p:nvSpPr>
        <p:spPr/>
        <p:txBody>
          <a:bodyPr/>
          <a:lstStyle/>
          <a:p>
            <a:r>
              <a:rPr lang="en-US"/>
              <a:t>DOE Pre-Decisional; Do Not Cite or Distribute</a:t>
            </a:r>
          </a:p>
        </p:txBody>
      </p:sp>
      <p:sp>
        <p:nvSpPr>
          <p:cNvPr id="142337" name="Rectangle 2"/>
          <p:cNvSpPr>
            <a:spLocks noGrp="1" noRot="1" noChangeAspect="1" noTextEdit="1"/>
          </p:cNvSpPr>
          <p:nvPr>
            <p:ph type="sldImg"/>
          </p:nvPr>
        </p:nvSpPr>
        <p:spPr bwMode="auto">
          <a:noFill/>
          <a:ln>
            <a:solidFill>
              <a:srgbClr val="000000"/>
            </a:solidFill>
            <a:miter lim="800000"/>
            <a:headEnd/>
            <a:tailEnd/>
          </a:ln>
        </p:spPr>
      </p:sp>
      <p:sp>
        <p:nvSpPr>
          <p:cNvPr id="142338"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4"/>
          </p:nvPr>
        </p:nvSpPr>
        <p:spPr/>
        <p:txBody>
          <a:bodyPr/>
          <a:lstStyle/>
          <a:p>
            <a:r>
              <a:rPr lang="en-US"/>
              <a:t>DOE Pre-Decisional; Do Not Cite or Distribute</a:t>
            </a:r>
          </a:p>
        </p:txBody>
      </p:sp>
      <p:sp>
        <p:nvSpPr>
          <p:cNvPr id="144385" name="Slide Image Placeholder 1"/>
          <p:cNvSpPr>
            <a:spLocks noGrp="1" noRot="1" noChangeAspect="1"/>
          </p:cNvSpPr>
          <p:nvPr>
            <p:ph type="sldImg"/>
          </p:nvPr>
        </p:nvSpPr>
        <p:spPr bwMode="auto">
          <a:noFill/>
          <a:ln>
            <a:solidFill>
              <a:srgbClr val="000000"/>
            </a:solidFill>
            <a:miter lim="800000"/>
            <a:headEnd/>
            <a:tailEnd/>
          </a:ln>
        </p:spPr>
      </p:sp>
      <p:sp>
        <p:nvSpPr>
          <p:cNvPr id="144386"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5" name="Slide Number Placeholder 4"/>
          <p:cNvSpPr>
            <a:spLocks noGrp="1"/>
          </p:cNvSpPr>
          <p:nvPr>
            <p:ph type="sldNum" sz="quarter" idx="5"/>
          </p:nvPr>
        </p:nvSpPr>
        <p:spPr/>
        <p:txBody>
          <a:bodyPr/>
          <a:lstStyle/>
          <a:p>
            <a:pPr>
              <a:defRPr/>
            </a:pPr>
            <a:fld id="{29A3D8D4-4C0A-4D4C-8D99-CCA50A432351}" type="slidenum">
              <a:rPr lang="en-US" smtClean="0"/>
              <a:pPr>
                <a:defRPr/>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4"/>
          </p:nvPr>
        </p:nvSpPr>
        <p:spPr/>
        <p:txBody>
          <a:bodyPr/>
          <a:lstStyle/>
          <a:p>
            <a:r>
              <a:rPr lang="en-US"/>
              <a:t>DOE Pre-Decisional; Do Not Cite or Distribute</a:t>
            </a:r>
          </a:p>
        </p:txBody>
      </p:sp>
      <p:sp>
        <p:nvSpPr>
          <p:cNvPr id="146433" name="Slide Image Placeholder 1"/>
          <p:cNvSpPr>
            <a:spLocks noGrp="1" noRot="1" noChangeAspect="1"/>
          </p:cNvSpPr>
          <p:nvPr>
            <p:ph type="sldImg"/>
          </p:nvPr>
        </p:nvSpPr>
        <p:spPr bwMode="auto">
          <a:noFill/>
          <a:ln>
            <a:solidFill>
              <a:srgbClr val="000000"/>
            </a:solidFill>
            <a:miter lim="800000"/>
            <a:headEnd/>
            <a:tailEnd/>
          </a:ln>
        </p:spPr>
      </p:sp>
      <p:sp>
        <p:nvSpPr>
          <p:cNvPr id="146434"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5" name="Slide Number Placeholder 4"/>
          <p:cNvSpPr>
            <a:spLocks noGrp="1"/>
          </p:cNvSpPr>
          <p:nvPr>
            <p:ph type="sldNum" sz="quarter" idx="5"/>
          </p:nvPr>
        </p:nvSpPr>
        <p:spPr/>
        <p:txBody>
          <a:bodyPr/>
          <a:lstStyle/>
          <a:p>
            <a:pPr>
              <a:defRPr/>
            </a:pPr>
            <a:fld id="{56886761-54A6-4282-9777-C4FAB4D5B53D}" type="slidenum">
              <a:rPr lang="en-US" smtClean="0">
                <a:solidFill>
                  <a:prstClr val="black"/>
                </a:solidFill>
              </a:rPr>
              <a:pPr>
                <a:defRPr/>
              </a:pPr>
              <a:t>35</a:t>
            </a:fld>
            <a:endParaRPr lang="en-US">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4"/>
          </p:nvPr>
        </p:nvSpPr>
        <p:spPr/>
        <p:txBody>
          <a:bodyPr/>
          <a:lstStyle/>
          <a:p>
            <a:r>
              <a:rPr lang="en-US"/>
              <a:t>DOE Pre-Decisional; Do Not Cite or Distribute</a:t>
            </a:r>
          </a:p>
        </p:txBody>
      </p:sp>
      <p:sp>
        <p:nvSpPr>
          <p:cNvPr id="148481" name="Slide Image Placeholder 1"/>
          <p:cNvSpPr>
            <a:spLocks noGrp="1" noRot="1" noChangeAspect="1"/>
          </p:cNvSpPr>
          <p:nvPr>
            <p:ph type="sldImg"/>
          </p:nvPr>
        </p:nvSpPr>
        <p:spPr bwMode="auto">
          <a:noFill/>
          <a:ln>
            <a:solidFill>
              <a:srgbClr val="000000"/>
            </a:solidFill>
            <a:miter lim="800000"/>
            <a:headEnd/>
            <a:tailEnd/>
          </a:ln>
        </p:spPr>
      </p:sp>
      <p:sp>
        <p:nvSpPr>
          <p:cNvPr id="148482"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5" name="Slide Number Placeholder 4"/>
          <p:cNvSpPr>
            <a:spLocks noGrp="1"/>
          </p:cNvSpPr>
          <p:nvPr>
            <p:ph type="sldNum" sz="quarter" idx="5"/>
          </p:nvPr>
        </p:nvSpPr>
        <p:spPr/>
        <p:txBody>
          <a:bodyPr/>
          <a:lstStyle/>
          <a:p>
            <a:pPr>
              <a:defRPr/>
            </a:pPr>
            <a:fld id="{6AACF1B8-37CC-4E22-9321-C079569F678A}" type="slidenum">
              <a:rPr lang="en-US" smtClean="0"/>
              <a:pPr>
                <a:defRPr/>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5"/>
          <p:cNvSpPr>
            <a:spLocks noGrp="1"/>
          </p:cNvSpPr>
          <p:nvPr>
            <p:ph type="ftr" sz="quarter" idx="4"/>
          </p:nvPr>
        </p:nvSpPr>
        <p:spPr/>
        <p:txBody>
          <a:bodyPr/>
          <a:lstStyle/>
          <a:p>
            <a:r>
              <a:rPr lang="en-US"/>
              <a:t>DOE Pre-Decisional; Do Not Cite or Distribute</a:t>
            </a:r>
          </a:p>
        </p:txBody>
      </p:sp>
      <p:sp>
        <p:nvSpPr>
          <p:cNvPr id="150529" name="Rectangle 2"/>
          <p:cNvSpPr>
            <a:spLocks noGrp="1" noRot="1" noChangeAspect="1" noTextEdit="1"/>
          </p:cNvSpPr>
          <p:nvPr>
            <p:ph type="sldImg"/>
          </p:nvPr>
        </p:nvSpPr>
        <p:spPr bwMode="auto">
          <a:noFill/>
          <a:ln>
            <a:solidFill>
              <a:srgbClr val="000000"/>
            </a:solidFill>
            <a:miter lim="800000"/>
            <a:headEnd/>
            <a:tailEnd/>
          </a:ln>
        </p:spPr>
      </p:sp>
      <p:sp>
        <p:nvSpPr>
          <p:cNvPr id="150530"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5"/>
          <p:cNvSpPr>
            <a:spLocks noGrp="1"/>
          </p:cNvSpPr>
          <p:nvPr>
            <p:ph type="ftr" sz="quarter" idx="4"/>
          </p:nvPr>
        </p:nvSpPr>
        <p:spPr/>
        <p:txBody>
          <a:bodyPr/>
          <a:lstStyle/>
          <a:p>
            <a:r>
              <a:rPr lang="en-US"/>
              <a:t>DOE Pre-Decisional; Do Not Cite or Distribute</a:t>
            </a:r>
          </a:p>
        </p:txBody>
      </p:sp>
      <p:sp>
        <p:nvSpPr>
          <p:cNvPr id="152577" name="Rectangle 2"/>
          <p:cNvSpPr>
            <a:spLocks noGrp="1" noRot="1" noChangeAspect="1" noTextEdit="1"/>
          </p:cNvSpPr>
          <p:nvPr>
            <p:ph type="sldImg"/>
          </p:nvPr>
        </p:nvSpPr>
        <p:spPr bwMode="auto">
          <a:noFill/>
          <a:ln>
            <a:solidFill>
              <a:srgbClr val="000000"/>
            </a:solidFill>
            <a:miter lim="800000"/>
            <a:headEnd/>
            <a:tailEnd/>
          </a:ln>
        </p:spPr>
      </p:sp>
      <p:sp>
        <p:nvSpPr>
          <p:cNvPr id="152578" name="Rectangle 3"/>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5"/>
          <p:cNvSpPr>
            <a:spLocks noGrp="1"/>
          </p:cNvSpPr>
          <p:nvPr>
            <p:ph type="ftr" sz="quarter" idx="4"/>
          </p:nvPr>
        </p:nvSpPr>
        <p:spPr/>
        <p:txBody>
          <a:bodyPr/>
          <a:lstStyle/>
          <a:p>
            <a:r>
              <a:rPr lang="en-US"/>
              <a:t>DOE Pre-Decisional; Do Not Cite or Distribute</a:t>
            </a:r>
          </a:p>
        </p:txBody>
      </p:sp>
      <p:sp>
        <p:nvSpPr>
          <p:cNvPr id="15462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5462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3.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Master" Target="../slideMasters/slideMaster3.xml"/><Relationship Id="rId4" Type="http://schemas.openxmlformats.org/officeDocument/2006/relationships/image" Target="../media/image10.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Master" Target="../slideMasters/slideMaster3.xml"/><Relationship Id="rId4" Type="http://schemas.openxmlformats.org/officeDocument/2006/relationships/image" Target="../media/image10.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3.xml"/><Relationship Id="rId5" Type="http://schemas.openxmlformats.org/officeDocument/2006/relationships/image" Target="../media/image15.png"/><Relationship Id="rId4" Type="http://schemas.openxmlformats.org/officeDocument/2006/relationships/image" Target="../media/image14.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3.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r>
              <a:rPr lang="en-US" smtClean="0"/>
              <a:t>11/15/2011 DRAFT</a:t>
            </a:r>
            <a:endParaRPr lang="en-US"/>
          </a:p>
        </p:txBody>
      </p:sp>
      <p:sp>
        <p:nvSpPr>
          <p:cNvPr id="5" name="Slide Number Placeholder 5"/>
          <p:cNvSpPr>
            <a:spLocks noGrp="1"/>
          </p:cNvSpPr>
          <p:nvPr>
            <p:ph type="sldNum" sz="quarter" idx="11"/>
          </p:nvPr>
        </p:nvSpPr>
        <p:spPr/>
        <p:txBody>
          <a:bodyPr/>
          <a:lstStyle>
            <a:lvl1pPr>
              <a:defRPr/>
            </a:lvl1pPr>
          </a:lstStyle>
          <a:p>
            <a:pPr>
              <a:defRPr/>
            </a:pPr>
            <a:fld id="{D06915E1-089B-4A58-95B7-00EA0874F2A2}"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b="1">
                <a:solidFill>
                  <a:schemeClr val="accent1"/>
                </a:solidFill>
              </a:defRPr>
            </a:lvl1p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smtClean="0"/>
              <a:t>11/15/2011 DRAFT</a:t>
            </a:r>
            <a:endParaRPr lang="en-US"/>
          </a:p>
        </p:txBody>
      </p:sp>
      <p:sp>
        <p:nvSpPr>
          <p:cNvPr id="5" name="Footer Placeholder 4"/>
          <p:cNvSpPr>
            <a:spLocks noGrp="1"/>
          </p:cNvSpPr>
          <p:nvPr>
            <p:ph type="ftr" sz="quarter" idx="11"/>
          </p:nvPr>
        </p:nvSpPr>
        <p:spPr>
          <a:xfrm>
            <a:off x="2438400" y="-76200"/>
            <a:ext cx="42672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pPr>
              <a:defRPr/>
            </a:pPr>
            <a:fld id="{B00CD337-3A99-4A7D-B2C4-AC57EF050E0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r>
              <a:rPr lang="en-US" smtClean="0"/>
              <a:t>11/15/2011 DRAFT</a:t>
            </a:r>
            <a:endParaRPr lang="en-US"/>
          </a:p>
        </p:txBody>
      </p:sp>
      <p:sp>
        <p:nvSpPr>
          <p:cNvPr id="5" name="Slide Number Placeholder 5"/>
          <p:cNvSpPr>
            <a:spLocks noGrp="1"/>
          </p:cNvSpPr>
          <p:nvPr>
            <p:ph type="sldNum" sz="quarter" idx="11"/>
          </p:nvPr>
        </p:nvSpPr>
        <p:spPr/>
        <p:txBody>
          <a:bodyPr/>
          <a:lstStyle>
            <a:lvl1pPr>
              <a:defRPr/>
            </a:lvl1pPr>
          </a:lstStyle>
          <a:p>
            <a:pPr>
              <a:defRPr/>
            </a:pPr>
            <a:fld id="{A426843B-346B-4778-9DBF-E10D387EF427}" type="slidenum">
              <a:rPr lang="en-US"/>
              <a:pPr>
                <a:defRPr/>
              </a:pPr>
              <a:t>‹#›</a:t>
            </a:fld>
            <a:endParaRPr lang="en-US"/>
          </a:p>
        </p:txBody>
      </p:sp>
      <p:sp>
        <p:nvSpPr>
          <p:cNvPr id="6" name="Footer Placeholder 4"/>
          <p:cNvSpPr>
            <a:spLocks noGrp="1"/>
          </p:cNvSpPr>
          <p:nvPr>
            <p:ph type="ftr" sz="quarter" idx="12"/>
          </p:nvPr>
        </p:nvSpPr>
        <p:spPr>
          <a:xfrm>
            <a:off x="2438400" y="-76200"/>
            <a:ext cx="42672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r>
              <a:rPr lang="en-US" smtClean="0"/>
              <a:t>11/15/2011 DRAFT</a:t>
            </a:r>
            <a:endParaRPr lang="en-US"/>
          </a:p>
        </p:txBody>
      </p:sp>
      <p:sp>
        <p:nvSpPr>
          <p:cNvPr id="6" name="Slide Number Placeholder 5"/>
          <p:cNvSpPr>
            <a:spLocks noGrp="1"/>
          </p:cNvSpPr>
          <p:nvPr>
            <p:ph type="sldNum" sz="quarter" idx="11"/>
          </p:nvPr>
        </p:nvSpPr>
        <p:spPr/>
        <p:txBody>
          <a:bodyPr/>
          <a:lstStyle>
            <a:lvl1pPr>
              <a:defRPr/>
            </a:lvl1pPr>
          </a:lstStyle>
          <a:p>
            <a:pPr>
              <a:defRPr/>
            </a:pPr>
            <a:fld id="{7E49BD15-95F5-4D2C-BE5F-ABE8D9EDE6BB}" type="slidenum">
              <a:rPr lang="en-US"/>
              <a:pPr>
                <a:defRPr/>
              </a:pPr>
              <a:t>‹#›</a:t>
            </a:fld>
            <a:endParaRPr lang="en-US"/>
          </a:p>
        </p:txBody>
      </p:sp>
      <p:sp>
        <p:nvSpPr>
          <p:cNvPr id="7" name="Footer Placeholder 4"/>
          <p:cNvSpPr>
            <a:spLocks noGrp="1"/>
          </p:cNvSpPr>
          <p:nvPr>
            <p:ph type="ftr" sz="quarter" idx="12"/>
          </p:nvPr>
        </p:nvSpPr>
        <p:spPr>
          <a:xfrm>
            <a:off x="2438400" y="-76200"/>
            <a:ext cx="42672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r>
              <a:rPr lang="en-US" smtClean="0"/>
              <a:t>11/15/2011 DRAFT</a:t>
            </a:r>
            <a:endParaRPr lang="en-US"/>
          </a:p>
        </p:txBody>
      </p:sp>
      <p:sp>
        <p:nvSpPr>
          <p:cNvPr id="8" name="Footer Placeholder 4"/>
          <p:cNvSpPr>
            <a:spLocks noGrp="1"/>
          </p:cNvSpPr>
          <p:nvPr>
            <p:ph type="ftr" sz="quarter" idx="11"/>
          </p:nvPr>
        </p:nvSpPr>
        <p:spPr>
          <a:xfrm>
            <a:off x="2438400" y="-76200"/>
            <a:ext cx="42672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endParaRPr lang="en-US"/>
          </a:p>
        </p:txBody>
      </p:sp>
      <p:sp>
        <p:nvSpPr>
          <p:cNvPr id="9" name="Slide Number Placeholder 5"/>
          <p:cNvSpPr>
            <a:spLocks noGrp="1"/>
          </p:cNvSpPr>
          <p:nvPr>
            <p:ph type="sldNum" sz="quarter" idx="12"/>
          </p:nvPr>
        </p:nvSpPr>
        <p:spPr/>
        <p:txBody>
          <a:bodyPr/>
          <a:lstStyle>
            <a:lvl1pPr>
              <a:defRPr/>
            </a:lvl1pPr>
          </a:lstStyle>
          <a:p>
            <a:pPr>
              <a:defRPr/>
            </a:pPr>
            <a:fld id="{F90A956D-6B91-4119-97D9-5B77C16D2076}"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r>
              <a:rPr lang="en-US" smtClean="0"/>
              <a:t>11/15/2011 DRAFT</a:t>
            </a:r>
            <a:endParaRPr lang="en-US"/>
          </a:p>
        </p:txBody>
      </p:sp>
      <p:sp>
        <p:nvSpPr>
          <p:cNvPr id="4" name="Slide Number Placeholder 5"/>
          <p:cNvSpPr>
            <a:spLocks noGrp="1"/>
          </p:cNvSpPr>
          <p:nvPr>
            <p:ph type="sldNum" sz="quarter" idx="11"/>
          </p:nvPr>
        </p:nvSpPr>
        <p:spPr/>
        <p:txBody>
          <a:bodyPr/>
          <a:lstStyle>
            <a:lvl1pPr>
              <a:defRPr/>
            </a:lvl1pPr>
          </a:lstStyle>
          <a:p>
            <a:pPr>
              <a:defRPr/>
            </a:pPr>
            <a:fld id="{5EE5A738-8483-4106-BC8C-CAFAAA017888}" type="slidenum">
              <a:rPr lang="en-US"/>
              <a:pPr>
                <a:defRPr/>
              </a:pPr>
              <a:t>‹#›</a:t>
            </a:fld>
            <a:endParaRPr lang="en-US"/>
          </a:p>
        </p:txBody>
      </p:sp>
      <p:sp>
        <p:nvSpPr>
          <p:cNvPr id="5" name="Footer Placeholder 4"/>
          <p:cNvSpPr>
            <a:spLocks noGrp="1"/>
          </p:cNvSpPr>
          <p:nvPr>
            <p:ph type="ftr" sz="quarter" idx="12"/>
          </p:nvPr>
        </p:nvSpPr>
        <p:spPr>
          <a:xfrm>
            <a:off x="2438400" y="-76200"/>
            <a:ext cx="42672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en-US" smtClean="0"/>
              <a:t>11/15/2011 DRAFT</a:t>
            </a:r>
            <a:endParaRPr lang="en-US"/>
          </a:p>
        </p:txBody>
      </p:sp>
      <p:sp>
        <p:nvSpPr>
          <p:cNvPr id="3" name="Slide Number Placeholder 5"/>
          <p:cNvSpPr>
            <a:spLocks noGrp="1"/>
          </p:cNvSpPr>
          <p:nvPr>
            <p:ph type="sldNum" sz="quarter" idx="11"/>
          </p:nvPr>
        </p:nvSpPr>
        <p:spPr/>
        <p:txBody>
          <a:bodyPr/>
          <a:lstStyle>
            <a:lvl1pPr>
              <a:defRPr/>
            </a:lvl1pPr>
          </a:lstStyle>
          <a:p>
            <a:pPr>
              <a:defRPr/>
            </a:pPr>
            <a:fld id="{2EFFA1F2-208C-416C-B029-903DA0C32204}" type="slidenum">
              <a:rPr lang="en-US"/>
              <a:pPr>
                <a:defRPr/>
              </a:pPr>
              <a:t>‹#›</a:t>
            </a:fld>
            <a:endParaRPr lang="en-US"/>
          </a:p>
        </p:txBody>
      </p:sp>
      <p:sp>
        <p:nvSpPr>
          <p:cNvPr id="4" name="Footer Placeholder 4"/>
          <p:cNvSpPr>
            <a:spLocks noGrp="1"/>
          </p:cNvSpPr>
          <p:nvPr>
            <p:ph type="ftr" sz="quarter" idx="12"/>
          </p:nvPr>
        </p:nvSpPr>
        <p:spPr>
          <a:xfrm>
            <a:off x="2438400" y="-76200"/>
            <a:ext cx="42672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smtClean="0"/>
              <a:t>11/15/2011 DRAFT</a:t>
            </a:r>
            <a:endParaRPr lang="en-US"/>
          </a:p>
        </p:txBody>
      </p:sp>
      <p:sp>
        <p:nvSpPr>
          <p:cNvPr id="6" name="Slide Number Placeholder 5"/>
          <p:cNvSpPr>
            <a:spLocks noGrp="1"/>
          </p:cNvSpPr>
          <p:nvPr>
            <p:ph type="sldNum" sz="quarter" idx="11"/>
          </p:nvPr>
        </p:nvSpPr>
        <p:spPr/>
        <p:txBody>
          <a:bodyPr/>
          <a:lstStyle>
            <a:lvl1pPr>
              <a:defRPr/>
            </a:lvl1pPr>
          </a:lstStyle>
          <a:p>
            <a:pPr>
              <a:defRPr/>
            </a:pPr>
            <a:fld id="{EA6C149F-1791-4D04-BABF-6BE6B46517FA}" type="slidenum">
              <a:rPr lang="en-US"/>
              <a:pPr>
                <a:defRPr/>
              </a:pPr>
              <a:t>‹#›</a:t>
            </a:fld>
            <a:endParaRPr lang="en-US"/>
          </a:p>
        </p:txBody>
      </p:sp>
      <p:sp>
        <p:nvSpPr>
          <p:cNvPr id="7" name="Footer Placeholder 4"/>
          <p:cNvSpPr>
            <a:spLocks noGrp="1"/>
          </p:cNvSpPr>
          <p:nvPr>
            <p:ph type="ftr" sz="quarter" idx="12"/>
          </p:nvPr>
        </p:nvSpPr>
        <p:spPr>
          <a:xfrm>
            <a:off x="2438400" y="-76200"/>
            <a:ext cx="42672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smtClean="0"/>
              <a:t>11/15/2011 DRAFT</a:t>
            </a:r>
            <a:endParaRPr lang="en-US"/>
          </a:p>
        </p:txBody>
      </p:sp>
      <p:sp>
        <p:nvSpPr>
          <p:cNvPr id="6" name="Slide Number Placeholder 5"/>
          <p:cNvSpPr>
            <a:spLocks noGrp="1"/>
          </p:cNvSpPr>
          <p:nvPr>
            <p:ph type="sldNum" sz="quarter" idx="11"/>
          </p:nvPr>
        </p:nvSpPr>
        <p:spPr/>
        <p:txBody>
          <a:bodyPr/>
          <a:lstStyle>
            <a:lvl1pPr>
              <a:defRPr/>
            </a:lvl1pPr>
          </a:lstStyle>
          <a:p>
            <a:pPr>
              <a:defRPr/>
            </a:pPr>
            <a:fld id="{3A427710-C4BC-4711-9E77-74F0EAF727DB}" type="slidenum">
              <a:rPr lang="en-US"/>
              <a:pPr>
                <a:defRPr/>
              </a:pPr>
              <a:t>‹#›</a:t>
            </a:fld>
            <a:endParaRPr lang="en-US"/>
          </a:p>
        </p:txBody>
      </p:sp>
      <p:sp>
        <p:nvSpPr>
          <p:cNvPr id="7" name="Footer Placeholder 4"/>
          <p:cNvSpPr>
            <a:spLocks noGrp="1"/>
          </p:cNvSpPr>
          <p:nvPr>
            <p:ph type="ftr" sz="quarter" idx="12"/>
          </p:nvPr>
        </p:nvSpPr>
        <p:spPr>
          <a:xfrm>
            <a:off x="2438400" y="-76200"/>
            <a:ext cx="42672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smtClean="0"/>
              <a:t>11/15/2011 DRAFT</a:t>
            </a:r>
            <a:endParaRPr lang="en-US"/>
          </a:p>
        </p:txBody>
      </p:sp>
      <p:sp>
        <p:nvSpPr>
          <p:cNvPr id="5" name="Slide Number Placeholder 5"/>
          <p:cNvSpPr>
            <a:spLocks noGrp="1"/>
          </p:cNvSpPr>
          <p:nvPr>
            <p:ph type="sldNum" sz="quarter" idx="11"/>
          </p:nvPr>
        </p:nvSpPr>
        <p:spPr/>
        <p:txBody>
          <a:bodyPr/>
          <a:lstStyle>
            <a:lvl1pPr>
              <a:defRPr/>
            </a:lvl1pPr>
          </a:lstStyle>
          <a:p>
            <a:pPr>
              <a:defRPr/>
            </a:pPr>
            <a:fld id="{BD8BF852-5D01-4BE3-B1FE-B1BE8FF1C984}" type="slidenum">
              <a:rPr lang="en-US"/>
              <a:pPr>
                <a:defRPr/>
              </a:pPr>
              <a:t>‹#›</a:t>
            </a:fld>
            <a:endParaRPr lang="en-US"/>
          </a:p>
        </p:txBody>
      </p:sp>
      <p:sp>
        <p:nvSpPr>
          <p:cNvPr id="6" name="Footer Placeholder 4"/>
          <p:cNvSpPr>
            <a:spLocks noGrp="1"/>
          </p:cNvSpPr>
          <p:nvPr>
            <p:ph type="ftr" sz="quarter" idx="12"/>
          </p:nvPr>
        </p:nvSpPr>
        <p:spPr>
          <a:xfrm>
            <a:off x="2438400" y="-76200"/>
            <a:ext cx="42672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smtClean="0"/>
              <a:t>11/15/2011 DRAFT</a:t>
            </a:r>
            <a:endParaRPr lang="en-US"/>
          </a:p>
        </p:txBody>
      </p:sp>
      <p:sp>
        <p:nvSpPr>
          <p:cNvPr id="5" name="Footer Placeholder 4"/>
          <p:cNvSpPr>
            <a:spLocks noGrp="1"/>
          </p:cNvSpPr>
          <p:nvPr>
            <p:ph type="ftr" sz="quarter" idx="11"/>
          </p:nvPr>
        </p:nvSpPr>
        <p:spPr>
          <a:xfrm>
            <a:off x="2438400" y="-76200"/>
            <a:ext cx="42672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pPr>
              <a:defRPr/>
            </a:pPr>
            <a:fld id="{8CFBC770-8951-4B06-BABD-447823113970}"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r>
              <a:rPr lang="en-US" smtClean="0"/>
              <a:t>11/15/2011 DRAFT</a:t>
            </a:r>
            <a:endParaRPr lang="en-US"/>
          </a:p>
        </p:txBody>
      </p:sp>
      <p:sp>
        <p:nvSpPr>
          <p:cNvPr id="5" name="Rectangle 5"/>
          <p:cNvSpPr>
            <a:spLocks noGrp="1" noChangeArrowheads="1"/>
          </p:cNvSpPr>
          <p:nvPr>
            <p:ph type="ftr" sz="quarter" idx="11"/>
          </p:nvPr>
        </p:nvSpPr>
        <p:spPr/>
        <p:txBody>
          <a:bodyPr/>
          <a:lstStyle>
            <a:lvl1pPr>
              <a:defRPr>
                <a:cs typeface="Arial" charset="0"/>
              </a:defRPr>
            </a:lvl1pPr>
          </a:lstStyle>
          <a:p>
            <a:endParaRPr lang="en-US"/>
          </a:p>
        </p:txBody>
      </p:sp>
      <p:sp>
        <p:nvSpPr>
          <p:cNvPr id="6"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B69373F6-6365-4B71-B3D3-E962EF5A6EE9}"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r>
              <a:rPr lang="en-US" smtClean="0"/>
              <a:t>11/15/2011 DRAFT</a:t>
            </a:r>
            <a:endParaRPr lang="en-US"/>
          </a:p>
        </p:txBody>
      </p:sp>
      <p:sp>
        <p:nvSpPr>
          <p:cNvPr id="5" name="Rectangle 5"/>
          <p:cNvSpPr>
            <a:spLocks noGrp="1" noChangeArrowheads="1"/>
          </p:cNvSpPr>
          <p:nvPr>
            <p:ph type="ftr" sz="quarter" idx="11"/>
          </p:nvPr>
        </p:nvSpPr>
        <p:spPr/>
        <p:txBody>
          <a:bodyPr/>
          <a:lstStyle>
            <a:lvl1pPr>
              <a:defRPr>
                <a:cs typeface="Arial" charset="0"/>
              </a:defRPr>
            </a:lvl1pPr>
          </a:lstStyle>
          <a:p>
            <a:endParaRPr lang="en-US"/>
          </a:p>
        </p:txBody>
      </p:sp>
      <p:sp>
        <p:nvSpPr>
          <p:cNvPr id="6"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BF8D2D23-C696-43AE-9CA9-D6E1B861E2C7}"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r>
              <a:rPr lang="en-US" smtClean="0"/>
              <a:t>11/15/2011 DRAFT</a:t>
            </a:r>
            <a:endParaRPr lang="en-US"/>
          </a:p>
        </p:txBody>
      </p:sp>
      <p:sp>
        <p:nvSpPr>
          <p:cNvPr id="5" name="Rectangle 5"/>
          <p:cNvSpPr>
            <a:spLocks noGrp="1" noChangeArrowheads="1"/>
          </p:cNvSpPr>
          <p:nvPr>
            <p:ph type="ftr" sz="quarter" idx="11"/>
          </p:nvPr>
        </p:nvSpPr>
        <p:spPr/>
        <p:txBody>
          <a:bodyPr/>
          <a:lstStyle>
            <a:lvl1pPr>
              <a:defRPr>
                <a:cs typeface="Arial" charset="0"/>
              </a:defRPr>
            </a:lvl1pPr>
          </a:lstStyle>
          <a:p>
            <a:endParaRPr lang="en-US"/>
          </a:p>
        </p:txBody>
      </p:sp>
      <p:sp>
        <p:nvSpPr>
          <p:cNvPr id="6"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C30ADDF5-39CD-4306-BE31-CEE95441C4D8}"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r>
              <a:rPr lang="en-US" smtClean="0"/>
              <a:t>11/15/2011 DRAFT</a:t>
            </a:r>
            <a:endParaRPr lang="en-US"/>
          </a:p>
        </p:txBody>
      </p:sp>
      <p:sp>
        <p:nvSpPr>
          <p:cNvPr id="6" name="Rectangle 5"/>
          <p:cNvSpPr>
            <a:spLocks noGrp="1" noChangeArrowheads="1"/>
          </p:cNvSpPr>
          <p:nvPr>
            <p:ph type="ftr" sz="quarter" idx="11"/>
          </p:nvPr>
        </p:nvSpPr>
        <p:spPr/>
        <p:txBody>
          <a:bodyPr/>
          <a:lstStyle>
            <a:lvl1pPr>
              <a:defRPr>
                <a:cs typeface="Arial" charset="0"/>
              </a:defRPr>
            </a:lvl1pPr>
          </a:lstStyle>
          <a:p>
            <a:endParaRPr lang="en-US"/>
          </a:p>
        </p:txBody>
      </p:sp>
      <p:sp>
        <p:nvSpPr>
          <p:cNvPr id="7"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71F19E3C-C651-47EA-B9C8-D3D622E1CE29}"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fontAlgn="auto">
              <a:spcBef>
                <a:spcPts val="0"/>
              </a:spcBef>
              <a:spcAft>
                <a:spcPts val="0"/>
              </a:spcAft>
              <a:defRPr/>
            </a:lvl1pPr>
          </a:lstStyle>
          <a:p>
            <a:pPr>
              <a:defRPr/>
            </a:pPr>
            <a:r>
              <a:rPr lang="en-US" smtClean="0"/>
              <a:t>11/15/2011 DRAFT</a:t>
            </a:r>
            <a:endParaRPr lang="en-US"/>
          </a:p>
        </p:txBody>
      </p:sp>
      <p:sp>
        <p:nvSpPr>
          <p:cNvPr id="8" name="Rectangle 5"/>
          <p:cNvSpPr>
            <a:spLocks noGrp="1" noChangeArrowheads="1"/>
          </p:cNvSpPr>
          <p:nvPr>
            <p:ph type="ftr" sz="quarter" idx="11"/>
          </p:nvPr>
        </p:nvSpPr>
        <p:spPr/>
        <p:txBody>
          <a:bodyPr/>
          <a:lstStyle>
            <a:lvl1pPr>
              <a:defRPr>
                <a:cs typeface="Arial" charset="0"/>
              </a:defRPr>
            </a:lvl1pPr>
          </a:lstStyle>
          <a:p>
            <a:endParaRPr lang="en-US"/>
          </a:p>
        </p:txBody>
      </p:sp>
      <p:sp>
        <p:nvSpPr>
          <p:cNvPr id="9"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1CBFCAB1-8669-4B96-B366-4D5163EF9089}"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fontAlgn="auto">
              <a:spcBef>
                <a:spcPts val="0"/>
              </a:spcBef>
              <a:spcAft>
                <a:spcPts val="0"/>
              </a:spcAft>
              <a:defRPr/>
            </a:lvl1pPr>
          </a:lstStyle>
          <a:p>
            <a:pPr>
              <a:defRPr/>
            </a:pPr>
            <a:r>
              <a:rPr lang="en-US" smtClean="0"/>
              <a:t>11/15/2011 DRAFT</a:t>
            </a:r>
            <a:endParaRPr lang="en-US"/>
          </a:p>
        </p:txBody>
      </p:sp>
      <p:sp>
        <p:nvSpPr>
          <p:cNvPr id="4" name="Rectangle 5"/>
          <p:cNvSpPr>
            <a:spLocks noGrp="1" noChangeArrowheads="1"/>
          </p:cNvSpPr>
          <p:nvPr>
            <p:ph type="ftr" sz="quarter" idx="11"/>
          </p:nvPr>
        </p:nvSpPr>
        <p:spPr/>
        <p:txBody>
          <a:bodyPr/>
          <a:lstStyle>
            <a:lvl1pPr>
              <a:defRPr>
                <a:cs typeface="Arial" charset="0"/>
              </a:defRPr>
            </a:lvl1pPr>
          </a:lstStyle>
          <a:p>
            <a:endParaRPr lang="en-US"/>
          </a:p>
        </p:txBody>
      </p:sp>
      <p:sp>
        <p:nvSpPr>
          <p:cNvPr id="5"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2DEA1D0C-7FEC-4E38-8581-10BCA21C3E7A}"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fontAlgn="auto">
              <a:spcBef>
                <a:spcPts val="0"/>
              </a:spcBef>
              <a:spcAft>
                <a:spcPts val="0"/>
              </a:spcAft>
              <a:defRPr/>
            </a:lvl1pPr>
          </a:lstStyle>
          <a:p>
            <a:pPr>
              <a:defRPr/>
            </a:pPr>
            <a:r>
              <a:rPr lang="en-US" smtClean="0"/>
              <a:t>11/15/2011 DRAFT</a:t>
            </a:r>
            <a:endParaRPr lang="en-US"/>
          </a:p>
        </p:txBody>
      </p:sp>
      <p:sp>
        <p:nvSpPr>
          <p:cNvPr id="3" name="Rectangle 5"/>
          <p:cNvSpPr>
            <a:spLocks noGrp="1" noChangeArrowheads="1"/>
          </p:cNvSpPr>
          <p:nvPr>
            <p:ph type="ftr" sz="quarter" idx="11"/>
          </p:nvPr>
        </p:nvSpPr>
        <p:spPr/>
        <p:txBody>
          <a:bodyPr/>
          <a:lstStyle>
            <a:lvl1pPr>
              <a:defRPr>
                <a:cs typeface="Arial" charset="0"/>
              </a:defRPr>
            </a:lvl1pPr>
          </a:lstStyle>
          <a:p>
            <a:endParaRPr lang="en-US"/>
          </a:p>
        </p:txBody>
      </p:sp>
      <p:sp>
        <p:nvSpPr>
          <p:cNvPr id="4"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35BAAD97-4F69-4A8E-8F76-5768A66F244D}" type="slidenum">
              <a:rPr 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r>
              <a:rPr lang="en-US" smtClean="0"/>
              <a:t>11/15/2011 DRAFT</a:t>
            </a:r>
            <a:endParaRPr lang="en-US"/>
          </a:p>
        </p:txBody>
      </p:sp>
      <p:sp>
        <p:nvSpPr>
          <p:cNvPr id="6" name="Rectangle 5"/>
          <p:cNvSpPr>
            <a:spLocks noGrp="1" noChangeArrowheads="1"/>
          </p:cNvSpPr>
          <p:nvPr>
            <p:ph type="ftr" sz="quarter" idx="11"/>
          </p:nvPr>
        </p:nvSpPr>
        <p:spPr/>
        <p:txBody>
          <a:bodyPr/>
          <a:lstStyle>
            <a:lvl1pPr>
              <a:defRPr>
                <a:cs typeface="Arial" charset="0"/>
              </a:defRPr>
            </a:lvl1pPr>
          </a:lstStyle>
          <a:p>
            <a:endParaRPr lang="en-US"/>
          </a:p>
        </p:txBody>
      </p:sp>
      <p:sp>
        <p:nvSpPr>
          <p:cNvPr id="7"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D965712C-D594-4419-A3E8-7A99E58DE890}"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r>
              <a:rPr lang="en-US" smtClean="0"/>
              <a:t>11/15/2011 DRAFT</a:t>
            </a:r>
            <a:endParaRPr lang="en-US"/>
          </a:p>
        </p:txBody>
      </p:sp>
      <p:sp>
        <p:nvSpPr>
          <p:cNvPr id="6" name="Rectangle 5"/>
          <p:cNvSpPr>
            <a:spLocks noGrp="1" noChangeArrowheads="1"/>
          </p:cNvSpPr>
          <p:nvPr>
            <p:ph type="ftr" sz="quarter" idx="11"/>
          </p:nvPr>
        </p:nvSpPr>
        <p:spPr/>
        <p:txBody>
          <a:bodyPr/>
          <a:lstStyle>
            <a:lvl1pPr>
              <a:defRPr>
                <a:cs typeface="Arial" charset="0"/>
              </a:defRPr>
            </a:lvl1pPr>
          </a:lstStyle>
          <a:p>
            <a:endParaRPr lang="en-US"/>
          </a:p>
        </p:txBody>
      </p:sp>
      <p:sp>
        <p:nvSpPr>
          <p:cNvPr id="7"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26D03B0C-92B4-4B39-BD55-BD1324D80811}"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r>
              <a:rPr lang="en-US" smtClean="0"/>
              <a:t>11/15/2011 DRAFT</a:t>
            </a:r>
            <a:endParaRPr lang="en-US"/>
          </a:p>
        </p:txBody>
      </p:sp>
      <p:sp>
        <p:nvSpPr>
          <p:cNvPr id="5" name="Rectangle 5"/>
          <p:cNvSpPr>
            <a:spLocks noGrp="1" noChangeArrowheads="1"/>
          </p:cNvSpPr>
          <p:nvPr>
            <p:ph type="ftr" sz="quarter" idx="11"/>
          </p:nvPr>
        </p:nvSpPr>
        <p:spPr/>
        <p:txBody>
          <a:bodyPr/>
          <a:lstStyle>
            <a:lvl1pPr>
              <a:defRPr>
                <a:cs typeface="Arial" charset="0"/>
              </a:defRPr>
            </a:lvl1pPr>
          </a:lstStyle>
          <a:p>
            <a:endParaRPr lang="en-US"/>
          </a:p>
        </p:txBody>
      </p:sp>
      <p:sp>
        <p:nvSpPr>
          <p:cNvPr id="6"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335415D3-791E-4204-94F6-8F4572FC1E22}"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r>
              <a:rPr lang="en-US" smtClean="0"/>
              <a:t>11/15/2011 DRAFT</a:t>
            </a:r>
            <a:endParaRPr lang="en-US"/>
          </a:p>
        </p:txBody>
      </p:sp>
      <p:sp>
        <p:nvSpPr>
          <p:cNvPr id="5" name="Rectangle 5"/>
          <p:cNvSpPr>
            <a:spLocks noGrp="1" noChangeArrowheads="1"/>
          </p:cNvSpPr>
          <p:nvPr>
            <p:ph type="ftr" sz="quarter" idx="11"/>
          </p:nvPr>
        </p:nvSpPr>
        <p:spPr/>
        <p:txBody>
          <a:bodyPr/>
          <a:lstStyle>
            <a:lvl1pPr>
              <a:defRPr>
                <a:cs typeface="Arial" charset="0"/>
              </a:defRPr>
            </a:lvl1pPr>
          </a:lstStyle>
          <a:p>
            <a:endParaRPr lang="en-US"/>
          </a:p>
        </p:txBody>
      </p:sp>
      <p:sp>
        <p:nvSpPr>
          <p:cNvPr id="6" name="Rectangle 6"/>
          <p:cNvSpPr>
            <a:spLocks noGrp="1" noChangeArrowheads="1"/>
          </p:cNvSpPr>
          <p:nvPr>
            <p:ph type="sldNum" sz="quarter" idx="12"/>
          </p:nvPr>
        </p:nvSpPr>
        <p:spPr/>
        <p:txBody>
          <a:bodyPr/>
          <a:lstStyle>
            <a:lvl1pPr fontAlgn="auto">
              <a:spcBef>
                <a:spcPts val="0"/>
              </a:spcBef>
              <a:spcAft>
                <a:spcPts val="0"/>
              </a:spcAft>
              <a:defRPr/>
            </a:lvl1pPr>
          </a:lstStyle>
          <a:p>
            <a:pPr>
              <a:defRPr/>
            </a:pPr>
            <a:fld id="{03A77C81-B8CA-4854-B4FA-489F9AE7FB31}" type="slidenum">
              <a:rPr lang="en-US"/>
              <a:pPr>
                <a:defRPr/>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4" descr="Title_Background.pn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Picture 6" descr="Title_Footer.png"/>
          <p:cNvPicPr>
            <a:picLocks noChangeAspect="1"/>
          </p:cNvPicPr>
          <p:nvPr/>
        </p:nvPicPr>
        <p:blipFill>
          <a:blip r:embed="rId3" cstate="print"/>
          <a:srcRect/>
          <a:stretch>
            <a:fillRect/>
          </a:stretch>
        </p:blipFill>
        <p:spPr bwMode="auto">
          <a:xfrm>
            <a:off x="0" y="5143500"/>
            <a:ext cx="9144000" cy="1714500"/>
          </a:xfrm>
          <a:prstGeom prst="rect">
            <a:avLst/>
          </a:prstGeom>
          <a:noFill/>
          <a:ln w="9525">
            <a:noFill/>
            <a:miter lim="800000"/>
            <a:headEnd/>
            <a:tailEnd/>
          </a:ln>
        </p:spPr>
      </p:pic>
      <p:pic>
        <p:nvPicPr>
          <p:cNvPr id="6" name="Picture 8" descr="PNNL_Logo.png"/>
          <p:cNvPicPr>
            <a:picLocks noChangeAspect="1"/>
          </p:cNvPicPr>
          <p:nvPr/>
        </p:nvPicPr>
        <p:blipFill>
          <a:blip r:embed="rId4" cstate="print"/>
          <a:srcRect/>
          <a:stretch>
            <a:fillRect/>
          </a:stretch>
        </p:blipFill>
        <p:spPr bwMode="auto">
          <a:xfrm>
            <a:off x="6492875" y="5670550"/>
            <a:ext cx="2651125" cy="731838"/>
          </a:xfrm>
          <a:prstGeom prst="rect">
            <a:avLst/>
          </a:prstGeom>
          <a:noFill/>
          <a:ln w="9525">
            <a:noFill/>
            <a:miter lim="800000"/>
            <a:headEnd/>
            <a:tailEnd/>
          </a:ln>
        </p:spPr>
      </p:pic>
      <p:pic>
        <p:nvPicPr>
          <p:cNvPr id="7" name="Picture 8" descr="Proudly_Operated_by_Battelle_Onyx.png"/>
          <p:cNvPicPr>
            <a:picLocks noChangeAspect="1"/>
          </p:cNvPicPr>
          <p:nvPr/>
        </p:nvPicPr>
        <p:blipFill>
          <a:blip r:embed="rId5" cstate="print"/>
          <a:srcRect/>
          <a:stretch>
            <a:fillRect/>
          </a:stretch>
        </p:blipFill>
        <p:spPr bwMode="auto">
          <a:xfrm>
            <a:off x="6492875" y="6400800"/>
            <a:ext cx="2651125" cy="457200"/>
          </a:xfrm>
          <a:prstGeom prst="rect">
            <a:avLst/>
          </a:prstGeom>
          <a:noFill/>
          <a:ln w="9525">
            <a:noFill/>
            <a:miter lim="800000"/>
            <a:headEnd/>
            <a:tailEnd/>
          </a:ln>
        </p:spPr>
      </p:pic>
      <p:sp>
        <p:nvSpPr>
          <p:cNvPr id="23554" name="Rectangle 2"/>
          <p:cNvSpPr>
            <a:spLocks noGrp="1" noChangeArrowheads="1"/>
          </p:cNvSpPr>
          <p:nvPr>
            <p:ph type="ctrTitle"/>
          </p:nvPr>
        </p:nvSpPr>
        <p:spPr>
          <a:xfrm>
            <a:off x="469900" y="1831975"/>
            <a:ext cx="8212138" cy="906463"/>
          </a:xfrm>
        </p:spPr>
        <p:txBody>
          <a:bodyPr lIns="91440" tIns="45720" rIns="91440" bIns="45720"/>
          <a:lstStyle>
            <a:lvl1pPr>
              <a:defRPr sz="4000">
                <a:solidFill>
                  <a:srgbClr val="C97A00"/>
                </a:solidFill>
              </a:defRPr>
            </a:lvl1pPr>
          </a:lstStyle>
          <a:p>
            <a:r>
              <a:rPr lang="en-US" smtClean="0"/>
              <a:t>Click to edit Master title style</a:t>
            </a:r>
            <a:endParaRPr lang="en-US"/>
          </a:p>
        </p:txBody>
      </p:sp>
      <p:sp>
        <p:nvSpPr>
          <p:cNvPr id="23555" name="Rectangle 3"/>
          <p:cNvSpPr>
            <a:spLocks noGrp="1" noChangeArrowheads="1"/>
          </p:cNvSpPr>
          <p:nvPr>
            <p:ph type="subTitle" idx="1"/>
          </p:nvPr>
        </p:nvSpPr>
        <p:spPr>
          <a:xfrm>
            <a:off x="471488" y="2973388"/>
            <a:ext cx="8208962" cy="2279650"/>
          </a:xfrm>
        </p:spPr>
        <p:txBody>
          <a:bodyPr lIns="91440" tIns="45720" rIns="91440" bIns="45720"/>
          <a:lstStyle>
            <a:lvl1pPr marL="0" indent="0">
              <a:defRPr/>
            </a:lvl1pPr>
          </a:lstStyle>
          <a:p>
            <a:r>
              <a:rPr lang="en-US" smtClean="0"/>
              <a:t>Click to edit Master subtitle style</a:t>
            </a:r>
            <a:endParaRPr lang="en-US"/>
          </a:p>
        </p:txBody>
      </p:sp>
      <p:sp>
        <p:nvSpPr>
          <p:cNvPr id="8" name="Slide Number Placeholder 6"/>
          <p:cNvSpPr>
            <a:spLocks noGrp="1"/>
          </p:cNvSpPr>
          <p:nvPr>
            <p:ph type="sldNum" sz="quarter" idx="10"/>
          </p:nvPr>
        </p:nvSpPr>
        <p:spPr>
          <a:xfrm>
            <a:off x="112713" y="6483350"/>
            <a:ext cx="509587" cy="365125"/>
          </a:xfrm>
        </p:spPr>
        <p:txBody>
          <a:bodyPr/>
          <a:lstStyle>
            <a:lvl1pPr fontAlgn="auto">
              <a:spcBef>
                <a:spcPts val="0"/>
              </a:spcBef>
              <a:spcAft>
                <a:spcPts val="0"/>
              </a:spcAft>
              <a:defRPr/>
            </a:lvl1pPr>
          </a:lstStyle>
          <a:p>
            <a:pPr>
              <a:defRPr/>
            </a:pPr>
            <a:fld id="{83399A70-EA26-4C95-B47C-8D13EC3DFF27}" type="slidenum">
              <a:rPr lang="en-US"/>
              <a:pPr>
                <a:defRPr/>
              </a:pPr>
              <a:t>‹#›</a:t>
            </a:fld>
            <a:endParaRPr lang="en-US"/>
          </a:p>
        </p:txBody>
      </p:sp>
    </p:spTree>
  </p:cSld>
  <p:clrMapOvr>
    <a:masterClrMapping/>
  </p:clrMapOvr>
  <p:transition advTm="133550">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4" descr="Presentation_Footer.png"/>
          <p:cNvPicPr>
            <a:picLocks noChangeAspect="1"/>
          </p:cNvPicPr>
          <p:nvPr/>
        </p:nvPicPr>
        <p:blipFill>
          <a:blip r:embed="rId2" cstate="print"/>
          <a:srcRect/>
          <a:stretch>
            <a:fillRect/>
          </a:stretch>
        </p:blipFill>
        <p:spPr bwMode="auto">
          <a:xfrm>
            <a:off x="0" y="5143500"/>
            <a:ext cx="9144000" cy="1714500"/>
          </a:xfrm>
          <a:prstGeom prst="rect">
            <a:avLst/>
          </a:prstGeom>
          <a:noFill/>
          <a:ln w="9525">
            <a:noFill/>
            <a:miter lim="800000"/>
            <a:headEnd/>
            <a:tailEnd/>
          </a:ln>
        </p:spPr>
      </p:pic>
      <p:pic>
        <p:nvPicPr>
          <p:cNvPr id="5" name="Picture 7" descr="PNNL_Logo.png"/>
          <p:cNvPicPr>
            <a:picLocks noChangeAspect="1"/>
          </p:cNvPicPr>
          <p:nvPr/>
        </p:nvPicPr>
        <p:blipFill>
          <a:blip r:embed="rId3" cstate="print"/>
          <a:srcRect/>
          <a:stretch>
            <a:fillRect/>
          </a:stretch>
        </p:blipFill>
        <p:spPr bwMode="auto">
          <a:xfrm>
            <a:off x="6492875" y="5670550"/>
            <a:ext cx="2651125" cy="731838"/>
          </a:xfrm>
          <a:prstGeom prst="rect">
            <a:avLst/>
          </a:prstGeom>
          <a:noFill/>
          <a:ln w="9525">
            <a:noFill/>
            <a:miter lim="800000"/>
            <a:headEnd/>
            <a:tailEnd/>
          </a:ln>
        </p:spPr>
      </p:pic>
      <p:pic>
        <p:nvPicPr>
          <p:cNvPr id="6" name="Picture 9" descr="Proudly_Operated_by_Battelle_Onyx.png"/>
          <p:cNvPicPr>
            <a:picLocks noChangeAspect="1"/>
          </p:cNvPicPr>
          <p:nvPr/>
        </p:nvPicPr>
        <p:blipFill>
          <a:blip r:embed="rId4" cstate="print"/>
          <a:srcRect/>
          <a:stretch>
            <a:fillRect/>
          </a:stretch>
        </p:blipFill>
        <p:spPr bwMode="auto">
          <a:xfrm>
            <a:off x="6492875" y="6400800"/>
            <a:ext cx="2651125" cy="457200"/>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a:xfrm>
            <a:off x="112713" y="6483350"/>
            <a:ext cx="509587" cy="365125"/>
          </a:xfrm>
        </p:spPr>
        <p:txBody>
          <a:bodyPr/>
          <a:lstStyle>
            <a:lvl1pPr fontAlgn="auto">
              <a:spcBef>
                <a:spcPts val="0"/>
              </a:spcBef>
              <a:spcAft>
                <a:spcPts val="0"/>
              </a:spcAft>
              <a:defRPr/>
            </a:lvl1pPr>
          </a:lstStyle>
          <a:p>
            <a:pPr>
              <a:defRPr/>
            </a:pPr>
            <a:fld id="{7AC74F58-A099-4484-A974-7BB976C99A60}" type="slidenum">
              <a:rPr lang="en-US"/>
              <a:pPr>
                <a:defRPr/>
              </a:pPr>
              <a:t>‹#›</a:t>
            </a:fld>
            <a:endParaRPr lang="en-US"/>
          </a:p>
        </p:txBody>
      </p:sp>
    </p:spTree>
  </p:cSld>
  <p:clrMapOvr>
    <a:masterClrMapping/>
  </p:clrMapOvr>
  <p:transition advTm="133550">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4" name="Picture 4" descr="Presentation_Footer.png"/>
          <p:cNvPicPr>
            <a:picLocks noChangeAspect="1"/>
          </p:cNvPicPr>
          <p:nvPr/>
        </p:nvPicPr>
        <p:blipFill>
          <a:blip r:embed="rId2" cstate="print"/>
          <a:srcRect/>
          <a:stretch>
            <a:fillRect/>
          </a:stretch>
        </p:blipFill>
        <p:spPr bwMode="auto">
          <a:xfrm>
            <a:off x="0" y="5143500"/>
            <a:ext cx="9144000" cy="1714500"/>
          </a:xfrm>
          <a:prstGeom prst="rect">
            <a:avLst/>
          </a:prstGeom>
          <a:noFill/>
          <a:ln w="9525">
            <a:noFill/>
            <a:miter lim="800000"/>
            <a:headEnd/>
            <a:tailEnd/>
          </a:ln>
        </p:spPr>
      </p:pic>
      <p:pic>
        <p:nvPicPr>
          <p:cNvPr id="5" name="Picture 7" descr="PNNL_Logo.png"/>
          <p:cNvPicPr>
            <a:picLocks noChangeAspect="1"/>
          </p:cNvPicPr>
          <p:nvPr/>
        </p:nvPicPr>
        <p:blipFill>
          <a:blip r:embed="rId3" cstate="print"/>
          <a:srcRect/>
          <a:stretch>
            <a:fillRect/>
          </a:stretch>
        </p:blipFill>
        <p:spPr bwMode="auto">
          <a:xfrm>
            <a:off x="6492875" y="5670550"/>
            <a:ext cx="2651125" cy="731838"/>
          </a:xfrm>
          <a:prstGeom prst="rect">
            <a:avLst/>
          </a:prstGeom>
          <a:noFill/>
          <a:ln w="9525">
            <a:noFill/>
            <a:miter lim="800000"/>
            <a:headEnd/>
            <a:tailEnd/>
          </a:ln>
        </p:spPr>
      </p:pic>
      <p:sp>
        <p:nvSpPr>
          <p:cNvPr id="6" name="Rectangle 5"/>
          <p:cNvSpPr>
            <a:spLocks noChangeArrowheads="1"/>
          </p:cNvSpPr>
          <p:nvPr/>
        </p:nvSpPr>
        <p:spPr bwMode="auto">
          <a:xfrm>
            <a:off x="0" y="0"/>
            <a:ext cx="9144000" cy="914400"/>
          </a:xfrm>
          <a:prstGeom prst="rect">
            <a:avLst/>
          </a:prstGeom>
          <a:solidFill>
            <a:srgbClr val="D57500"/>
          </a:solidFill>
          <a:ln w="9525">
            <a:noFill/>
            <a:miter lim="800000"/>
            <a:headEnd/>
            <a:tailEnd/>
          </a:ln>
        </p:spPr>
        <p:txBody>
          <a:bodyPr wrap="none" anchor="ctr"/>
          <a:lstStyle/>
          <a:p>
            <a:pPr>
              <a:defRPr/>
            </a:pPr>
            <a:endParaRPr lang="en-US">
              <a:solidFill>
                <a:prstClr val="black"/>
              </a:solidFill>
              <a:latin typeface="+mn-lt"/>
              <a:ea typeface="ＭＳ Ｐゴシック" pitchFamily="-109" charset="-128"/>
              <a:cs typeface="+mn-cs"/>
            </a:endParaRPr>
          </a:p>
        </p:txBody>
      </p:sp>
      <p:pic>
        <p:nvPicPr>
          <p:cNvPr id="7" name="Picture 9" descr="Proudly_Operated_by_Battelle_Onyx.png"/>
          <p:cNvPicPr>
            <a:picLocks noChangeAspect="1"/>
          </p:cNvPicPr>
          <p:nvPr/>
        </p:nvPicPr>
        <p:blipFill>
          <a:blip r:embed="rId4" cstate="print"/>
          <a:srcRect/>
          <a:stretch>
            <a:fillRect/>
          </a:stretch>
        </p:blipFill>
        <p:spPr bwMode="auto">
          <a:xfrm>
            <a:off x="6492875" y="6400800"/>
            <a:ext cx="2651125" cy="457200"/>
          </a:xfrm>
          <a:prstGeom prst="rect">
            <a:avLst/>
          </a:prstGeom>
          <a:noFill/>
          <a:ln w="9525">
            <a:noFill/>
            <a:miter lim="800000"/>
            <a:headEnd/>
            <a:tailEnd/>
          </a:ln>
        </p:spPr>
      </p:pic>
      <p:sp>
        <p:nvSpPr>
          <p:cNvPr id="2" name="Title 1"/>
          <p:cNvSpPr>
            <a:spLocks noGrp="1"/>
          </p:cNvSpPr>
          <p:nvPr>
            <p:ph type="title"/>
          </p:nvPr>
        </p:nvSpPr>
        <p:spPr/>
        <p:txBody>
          <a:bodyPr/>
          <a:lstStyle>
            <a:lvl1pPr>
              <a:defRPr>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Slide Number Placeholder 6"/>
          <p:cNvSpPr>
            <a:spLocks noGrp="1"/>
          </p:cNvSpPr>
          <p:nvPr>
            <p:ph type="sldNum" sz="quarter" idx="10"/>
          </p:nvPr>
        </p:nvSpPr>
        <p:spPr>
          <a:xfrm>
            <a:off x="112713" y="6483350"/>
            <a:ext cx="509587" cy="365125"/>
          </a:xfrm>
        </p:spPr>
        <p:txBody>
          <a:bodyPr/>
          <a:lstStyle>
            <a:lvl1pPr fontAlgn="auto">
              <a:spcBef>
                <a:spcPts val="0"/>
              </a:spcBef>
              <a:spcAft>
                <a:spcPts val="0"/>
              </a:spcAft>
              <a:defRPr/>
            </a:lvl1pPr>
          </a:lstStyle>
          <a:p>
            <a:pPr>
              <a:defRPr/>
            </a:pPr>
            <a:fld id="{1C9D86BC-0FB8-4066-AD5B-0FF46197D42B}" type="slidenum">
              <a:rPr lang="en-US"/>
              <a:pPr>
                <a:defRPr/>
              </a:pPr>
              <a:t>‹#›</a:t>
            </a:fld>
            <a:endParaRPr lang="en-US"/>
          </a:p>
        </p:txBody>
      </p:sp>
    </p:spTree>
  </p:cSld>
  <p:clrMapOvr>
    <a:masterClrMapping/>
  </p:clrMapOvr>
  <p:transition advTm="133550">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4" name="Picture 6" descr="PNNL_Logo.png"/>
          <p:cNvPicPr>
            <a:picLocks noChangeAspect="1"/>
          </p:cNvPicPr>
          <p:nvPr/>
        </p:nvPicPr>
        <p:blipFill>
          <a:blip r:embed="rId2" cstate="print"/>
          <a:srcRect/>
          <a:stretch>
            <a:fillRect/>
          </a:stretch>
        </p:blipFill>
        <p:spPr bwMode="auto">
          <a:xfrm>
            <a:off x="6492875" y="5670550"/>
            <a:ext cx="2651125" cy="731838"/>
          </a:xfrm>
          <a:prstGeom prst="rect">
            <a:avLst/>
          </a:prstGeom>
          <a:noFill/>
          <a:ln w="9525">
            <a:noFill/>
            <a:miter lim="800000"/>
            <a:headEnd/>
            <a:tailEnd/>
          </a:ln>
        </p:spPr>
      </p:pic>
      <p:sp>
        <p:nvSpPr>
          <p:cNvPr id="5" name="Rectangle 4"/>
          <p:cNvSpPr>
            <a:spLocks noChangeArrowheads="1"/>
          </p:cNvSpPr>
          <p:nvPr/>
        </p:nvSpPr>
        <p:spPr bwMode="auto">
          <a:xfrm>
            <a:off x="1588" y="0"/>
            <a:ext cx="9144000" cy="914400"/>
          </a:xfrm>
          <a:prstGeom prst="rect">
            <a:avLst/>
          </a:prstGeom>
          <a:solidFill>
            <a:srgbClr val="D57500"/>
          </a:solidFill>
          <a:ln w="9525">
            <a:noFill/>
            <a:miter lim="800000"/>
            <a:headEnd/>
            <a:tailEnd/>
          </a:ln>
        </p:spPr>
        <p:txBody>
          <a:bodyPr wrap="none" anchor="ctr"/>
          <a:lstStyle/>
          <a:p>
            <a:pPr>
              <a:defRPr/>
            </a:pPr>
            <a:endParaRPr lang="en-US">
              <a:solidFill>
                <a:prstClr val="black"/>
              </a:solidFill>
              <a:latin typeface="+mn-lt"/>
              <a:ea typeface="ＭＳ Ｐゴシック" pitchFamily="-109" charset="-128"/>
              <a:cs typeface="+mn-cs"/>
            </a:endParaRPr>
          </a:p>
        </p:txBody>
      </p:sp>
      <p:pic>
        <p:nvPicPr>
          <p:cNvPr id="6" name="Picture 9" descr="Proudly_Operated_by_Battelle_Onyx.png"/>
          <p:cNvPicPr>
            <a:picLocks noChangeAspect="1"/>
          </p:cNvPicPr>
          <p:nvPr/>
        </p:nvPicPr>
        <p:blipFill>
          <a:blip r:embed="rId3" cstate="print"/>
          <a:srcRect/>
          <a:stretch>
            <a:fillRect/>
          </a:stretch>
        </p:blipFill>
        <p:spPr bwMode="auto">
          <a:xfrm>
            <a:off x="6492875" y="6400800"/>
            <a:ext cx="2651125" cy="457200"/>
          </a:xfrm>
          <a:prstGeom prst="rect">
            <a:avLst/>
          </a:prstGeom>
          <a:noFill/>
          <a:ln w="9525">
            <a:noFill/>
            <a:miter lim="800000"/>
            <a:headEnd/>
            <a:tailEnd/>
          </a:ln>
        </p:spPr>
      </p:pic>
      <p:sp>
        <p:nvSpPr>
          <p:cNvPr id="2" name="Title 1"/>
          <p:cNvSpPr>
            <a:spLocks noGrp="1"/>
          </p:cNvSpPr>
          <p:nvPr>
            <p:ph type="title"/>
          </p:nvPr>
        </p:nvSpPr>
        <p:spPr/>
        <p:txBody>
          <a:bodyPr/>
          <a:lstStyle>
            <a:lvl1pPr>
              <a:defRPr>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a:xfrm>
            <a:off x="112713" y="6483350"/>
            <a:ext cx="509587" cy="365125"/>
          </a:xfrm>
        </p:spPr>
        <p:txBody>
          <a:bodyPr/>
          <a:lstStyle>
            <a:lvl1pPr fontAlgn="auto">
              <a:spcBef>
                <a:spcPts val="0"/>
              </a:spcBef>
              <a:spcAft>
                <a:spcPts val="0"/>
              </a:spcAft>
              <a:defRPr/>
            </a:lvl1pPr>
          </a:lstStyle>
          <a:p>
            <a:pPr>
              <a:defRPr/>
            </a:pPr>
            <a:fld id="{6353AE0F-29B8-4880-878E-D2EBB28202C8}" type="slidenum">
              <a:rPr lang="en-US"/>
              <a:pPr>
                <a:defRPr/>
              </a:pPr>
              <a:t>‹#›</a:t>
            </a:fld>
            <a:endParaRPr lang="en-US"/>
          </a:p>
        </p:txBody>
      </p:sp>
    </p:spTree>
  </p:cSld>
  <p:clrMapOvr>
    <a:masterClrMapping/>
  </p:clrMapOvr>
  <p:transition advTm="133550">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pic>
        <p:nvPicPr>
          <p:cNvPr id="4" name="Picture 6" descr="PNNL_Logo.png"/>
          <p:cNvPicPr>
            <a:picLocks noChangeAspect="1"/>
          </p:cNvPicPr>
          <p:nvPr/>
        </p:nvPicPr>
        <p:blipFill>
          <a:blip r:embed="rId2" cstate="print"/>
          <a:srcRect/>
          <a:stretch>
            <a:fillRect/>
          </a:stretch>
        </p:blipFill>
        <p:spPr bwMode="auto">
          <a:xfrm>
            <a:off x="6492875" y="5670550"/>
            <a:ext cx="2651125" cy="731838"/>
          </a:xfrm>
          <a:prstGeom prst="rect">
            <a:avLst/>
          </a:prstGeom>
          <a:noFill/>
          <a:ln w="9525">
            <a:noFill/>
            <a:miter lim="800000"/>
            <a:headEnd/>
            <a:tailEnd/>
          </a:ln>
        </p:spPr>
      </p:pic>
      <p:sp>
        <p:nvSpPr>
          <p:cNvPr id="5" name="Rectangle 4"/>
          <p:cNvSpPr>
            <a:spLocks noChangeArrowheads="1"/>
          </p:cNvSpPr>
          <p:nvPr/>
        </p:nvSpPr>
        <p:spPr bwMode="auto">
          <a:xfrm>
            <a:off x="0" y="0"/>
            <a:ext cx="9144000" cy="1311275"/>
          </a:xfrm>
          <a:prstGeom prst="rect">
            <a:avLst/>
          </a:prstGeom>
          <a:solidFill>
            <a:srgbClr val="D57500"/>
          </a:solidFill>
          <a:ln w="9525">
            <a:noFill/>
            <a:miter lim="800000"/>
            <a:headEnd/>
            <a:tailEnd/>
          </a:ln>
        </p:spPr>
        <p:txBody>
          <a:bodyPr wrap="none" anchor="ctr"/>
          <a:lstStyle/>
          <a:p>
            <a:pPr>
              <a:defRPr/>
            </a:pPr>
            <a:endParaRPr lang="en-US">
              <a:solidFill>
                <a:prstClr val="black"/>
              </a:solidFill>
              <a:latin typeface="+mn-lt"/>
              <a:ea typeface="ＭＳ Ｐゴシック" pitchFamily="-109" charset="-128"/>
              <a:cs typeface="+mn-cs"/>
            </a:endParaRPr>
          </a:p>
        </p:txBody>
      </p:sp>
      <p:pic>
        <p:nvPicPr>
          <p:cNvPr id="6" name="Picture 9" descr="Proudly_Operated_by_Battelle_Onyx.png"/>
          <p:cNvPicPr>
            <a:picLocks noChangeAspect="1"/>
          </p:cNvPicPr>
          <p:nvPr/>
        </p:nvPicPr>
        <p:blipFill>
          <a:blip r:embed="rId3" cstate="print"/>
          <a:srcRect/>
          <a:stretch>
            <a:fillRect/>
          </a:stretch>
        </p:blipFill>
        <p:spPr bwMode="auto">
          <a:xfrm>
            <a:off x="6492875" y="6400800"/>
            <a:ext cx="2651125" cy="457200"/>
          </a:xfrm>
          <a:prstGeom prst="rect">
            <a:avLst/>
          </a:prstGeom>
          <a:noFill/>
          <a:ln w="9525">
            <a:noFill/>
            <a:miter lim="800000"/>
            <a:headEnd/>
            <a:tailEnd/>
          </a:ln>
        </p:spPr>
      </p:pic>
      <p:sp>
        <p:nvSpPr>
          <p:cNvPr id="2" name="Title 1"/>
          <p:cNvSpPr>
            <a:spLocks noGrp="1"/>
          </p:cNvSpPr>
          <p:nvPr>
            <p:ph type="title"/>
          </p:nvPr>
        </p:nvSpPr>
        <p:spPr/>
        <p:txBody>
          <a:bodyPr/>
          <a:lstStyle>
            <a:lvl1pPr>
              <a:defRPr>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3pPr>
              <a:buSzPct val="60000"/>
              <a:defRPr/>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10"/>
          </p:nvPr>
        </p:nvSpPr>
        <p:spPr>
          <a:xfrm>
            <a:off x="112713" y="6483350"/>
            <a:ext cx="509587" cy="365125"/>
          </a:xfrm>
        </p:spPr>
        <p:txBody>
          <a:bodyPr/>
          <a:lstStyle>
            <a:lvl1pPr fontAlgn="auto">
              <a:spcBef>
                <a:spcPts val="0"/>
              </a:spcBef>
              <a:spcAft>
                <a:spcPts val="0"/>
              </a:spcAft>
              <a:defRPr/>
            </a:lvl1pPr>
          </a:lstStyle>
          <a:p>
            <a:pPr>
              <a:defRPr/>
            </a:pPr>
            <a:fld id="{0B3FFF0E-52B2-4C12-80E0-2480A10D338B}" type="slidenum">
              <a:rPr lang="en-US"/>
              <a:pPr>
                <a:defRPr/>
              </a:pPr>
              <a:t>‹#›</a:t>
            </a:fld>
            <a:endParaRPr lang="en-US"/>
          </a:p>
        </p:txBody>
      </p:sp>
    </p:spTree>
  </p:cSld>
  <p:clrMapOvr>
    <a:masterClrMapping/>
  </p:clrMapOvr>
  <p:transition advTm="133550">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pic>
        <p:nvPicPr>
          <p:cNvPr id="4" name="Picture 6" descr="PNNL_Logo.png"/>
          <p:cNvPicPr>
            <a:picLocks noChangeAspect="1"/>
          </p:cNvPicPr>
          <p:nvPr/>
        </p:nvPicPr>
        <p:blipFill>
          <a:blip r:embed="rId2" cstate="print"/>
          <a:srcRect/>
          <a:stretch>
            <a:fillRect/>
          </a:stretch>
        </p:blipFill>
        <p:spPr bwMode="auto">
          <a:xfrm>
            <a:off x="6492875" y="5670550"/>
            <a:ext cx="2651125" cy="731838"/>
          </a:xfrm>
          <a:prstGeom prst="rect">
            <a:avLst/>
          </a:prstGeom>
          <a:noFill/>
          <a:ln w="9525">
            <a:noFill/>
            <a:miter lim="800000"/>
            <a:headEnd/>
            <a:tailEnd/>
          </a:ln>
        </p:spPr>
      </p:pic>
      <p:pic>
        <p:nvPicPr>
          <p:cNvPr id="5" name="Picture 9" descr="Proudly_Operated_by_Battelle_Onyx.png"/>
          <p:cNvPicPr>
            <a:picLocks noChangeAspect="1"/>
          </p:cNvPicPr>
          <p:nvPr/>
        </p:nvPicPr>
        <p:blipFill>
          <a:blip r:embed="rId3" cstate="print"/>
          <a:srcRect/>
          <a:stretch>
            <a:fillRect/>
          </a:stretch>
        </p:blipFill>
        <p:spPr bwMode="auto">
          <a:xfrm>
            <a:off x="6492875" y="6400800"/>
            <a:ext cx="2651125" cy="457200"/>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6"/>
          <p:cNvSpPr>
            <a:spLocks noGrp="1"/>
          </p:cNvSpPr>
          <p:nvPr>
            <p:ph type="sldNum" sz="quarter" idx="10"/>
          </p:nvPr>
        </p:nvSpPr>
        <p:spPr>
          <a:xfrm>
            <a:off x="112713" y="6483350"/>
            <a:ext cx="509587" cy="365125"/>
          </a:xfrm>
        </p:spPr>
        <p:txBody>
          <a:bodyPr/>
          <a:lstStyle>
            <a:lvl1pPr fontAlgn="auto">
              <a:spcBef>
                <a:spcPts val="0"/>
              </a:spcBef>
              <a:spcAft>
                <a:spcPts val="0"/>
              </a:spcAft>
              <a:defRPr/>
            </a:lvl1pPr>
          </a:lstStyle>
          <a:p>
            <a:pPr>
              <a:defRPr/>
            </a:pPr>
            <a:fld id="{40902F18-9FCE-4507-99AA-80CEC4CD326F}" type="slidenum">
              <a:rPr lang="en-US"/>
              <a:pPr>
                <a:defRPr/>
              </a:pPr>
              <a:t>‹#›</a:t>
            </a:fld>
            <a:endParaRPr lang="en-US"/>
          </a:p>
        </p:txBody>
      </p:sp>
    </p:spTree>
  </p:cSld>
  <p:clrMapOvr>
    <a:masterClrMapping/>
  </p:clrMapOvr>
  <p:transition advTm="133550">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8" name="Rectangle 7"/>
          <p:cNvSpPr/>
          <p:nvPr userDrawn="1"/>
        </p:nvSpPr>
        <p:spPr>
          <a:xfrm rot="20178735">
            <a:off x="868294" y="1917269"/>
            <a:ext cx="7382288" cy="2246769"/>
          </a:xfrm>
          <a:prstGeom prst="rect">
            <a:avLst/>
          </a:prstGeom>
          <a:noFill/>
        </p:spPr>
        <p:txBody>
          <a:bodyPr wrap="square" lIns="91440" tIns="45720" rIns="91440" bIns="45720">
            <a:spAutoFit/>
          </a:bodyPr>
          <a:lstStyle/>
          <a:p>
            <a:pPr algn="ctr"/>
            <a:r>
              <a:rPr lang="en-US" sz="14000" b="0" cap="none" spc="0" dirty="0" smtClean="0">
                <a:ln w="18415" cmpd="sng">
                  <a:solidFill>
                    <a:schemeClr val="bg1">
                      <a:lumMod val="85000"/>
                    </a:schemeClr>
                  </a:solidFill>
                  <a:prstDash val="solid"/>
                </a:ln>
                <a:solidFill>
                  <a:schemeClr val="bg1">
                    <a:lumMod val="85000"/>
                  </a:schemeClr>
                </a:solidFill>
                <a:effectLst/>
              </a:rPr>
              <a:t>DRAFT</a:t>
            </a:r>
            <a:endParaRPr lang="en-US" sz="14000" b="0" cap="none" spc="0" dirty="0">
              <a:ln w="18415" cmpd="sng">
                <a:solidFill>
                  <a:schemeClr val="bg1">
                    <a:lumMod val="85000"/>
                  </a:schemeClr>
                </a:solidFill>
                <a:prstDash val="solid"/>
              </a:ln>
              <a:solidFill>
                <a:schemeClr val="bg1">
                  <a:lumMod val="85000"/>
                </a:schemeClr>
              </a:solidFill>
              <a:effectLst/>
            </a:endParaRPr>
          </a:p>
        </p:txBody>
      </p:sp>
      <p:sp>
        <p:nvSpPr>
          <p:cNvPr id="4" name="Rectangle 3"/>
          <p:cNvSpPr>
            <a:spLocks noChangeArrowheads="1"/>
          </p:cNvSpPr>
          <p:nvPr/>
        </p:nvSpPr>
        <p:spPr bwMode="auto">
          <a:xfrm>
            <a:off x="0" y="0"/>
            <a:ext cx="9144000" cy="6865938"/>
          </a:xfrm>
          <a:prstGeom prst="rect">
            <a:avLst/>
          </a:prstGeom>
          <a:solidFill>
            <a:srgbClr val="707276"/>
          </a:solidFill>
          <a:ln w="9525">
            <a:noFill/>
            <a:miter lim="800000"/>
            <a:headEnd/>
            <a:tailEnd/>
          </a:ln>
        </p:spPr>
        <p:txBody>
          <a:bodyPr wrap="none" anchor="ctr"/>
          <a:lstStyle/>
          <a:p>
            <a:pPr>
              <a:defRPr/>
            </a:pPr>
            <a:endParaRPr lang="en-US">
              <a:solidFill>
                <a:prstClr val="black"/>
              </a:solidFill>
              <a:latin typeface="+mn-lt"/>
              <a:ea typeface="ＭＳ Ｐゴシック" pitchFamily="-109" charset="-128"/>
              <a:cs typeface="+mn-cs"/>
            </a:endParaRPr>
          </a:p>
        </p:txBody>
      </p:sp>
      <p:sp>
        <p:nvSpPr>
          <p:cNvPr id="3" name="Content Placeholder 2"/>
          <p:cNvSpPr>
            <a:spLocks noGrp="1"/>
          </p:cNvSpPr>
          <p:nvPr>
            <p:ph idx="1"/>
          </p:nvPr>
        </p:nvSpPr>
        <p:spPr/>
        <p:txBody>
          <a:bodyPr/>
          <a:lstStyle>
            <a:lvl1pPr>
              <a:defRPr>
                <a:solidFill>
                  <a:schemeClr val="bg1"/>
                </a:solidFill>
              </a:defRPr>
            </a:lvl1pPr>
            <a:lvl2pPr>
              <a:buFontTx/>
              <a:buBlip>
                <a:blip r:embed="rId2"/>
              </a:buBlip>
              <a:defRPr>
                <a:solidFill>
                  <a:schemeClr val="bg1"/>
                </a:solidFill>
              </a:defRPr>
            </a:lvl2pPr>
            <a:lvl3pPr>
              <a:defRPr>
                <a:solidFill>
                  <a:schemeClr val="bg1"/>
                </a:solidFill>
              </a:defRPr>
            </a:lvl3pPr>
            <a:lvl4pPr>
              <a:buFontTx/>
              <a:buBlip>
                <a:blip r:embed="rId3"/>
              </a:buBlip>
              <a:defRPr>
                <a:solidFill>
                  <a:schemeClr val="bg1"/>
                </a:solidFill>
              </a:defRPr>
            </a:lvl4pPr>
            <a:lvl5pP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5" name="Picture 6" descr="PNNL_Logo_Reverse.png"/>
          <p:cNvPicPr>
            <a:picLocks noChangeAspect="1"/>
          </p:cNvPicPr>
          <p:nvPr/>
        </p:nvPicPr>
        <p:blipFill>
          <a:blip r:embed="rId4" cstate="print"/>
          <a:srcRect/>
          <a:stretch>
            <a:fillRect/>
          </a:stretch>
        </p:blipFill>
        <p:spPr bwMode="auto">
          <a:xfrm>
            <a:off x="6492875" y="5662613"/>
            <a:ext cx="2651125" cy="731837"/>
          </a:xfrm>
          <a:prstGeom prst="rect">
            <a:avLst/>
          </a:prstGeom>
          <a:noFill/>
          <a:ln w="9525">
            <a:noFill/>
            <a:miter lim="800000"/>
            <a:headEnd/>
            <a:tailEnd/>
          </a:ln>
        </p:spPr>
      </p:pic>
      <p:pic>
        <p:nvPicPr>
          <p:cNvPr id="6" name="Picture 7" descr="Proudly_Operated_by_Battelle_Reverse.png"/>
          <p:cNvPicPr>
            <a:picLocks noChangeAspect="1"/>
          </p:cNvPicPr>
          <p:nvPr/>
        </p:nvPicPr>
        <p:blipFill>
          <a:blip r:embed="rId5" cstate="print"/>
          <a:srcRect/>
          <a:stretch>
            <a:fillRect/>
          </a:stretch>
        </p:blipFill>
        <p:spPr bwMode="auto">
          <a:xfrm>
            <a:off x="6492875" y="6400800"/>
            <a:ext cx="2651125" cy="457200"/>
          </a:xfrm>
          <a:prstGeom prst="rect">
            <a:avLst/>
          </a:prstGeom>
          <a:noFill/>
          <a:ln w="9525">
            <a:noFill/>
            <a:miter lim="800000"/>
            <a:headEnd/>
            <a:tailEnd/>
          </a:ln>
        </p:spPr>
      </p:pic>
      <p:sp>
        <p:nvSpPr>
          <p:cNvPr id="2" name="Title 1"/>
          <p:cNvSpPr>
            <a:spLocks noGrp="1"/>
          </p:cNvSpPr>
          <p:nvPr>
            <p:ph type="title"/>
          </p:nvPr>
        </p:nvSpPr>
        <p:spPr/>
        <p:txBody>
          <a:bodyPr/>
          <a:lstStyle>
            <a:lvl1pPr>
              <a:defRPr>
                <a:solidFill>
                  <a:schemeClr val="bg1"/>
                </a:solidFill>
              </a:defRPr>
            </a:lvl1pPr>
          </a:lstStyle>
          <a:p>
            <a:r>
              <a:rPr lang="en-US" dirty="0" smtClean="0"/>
              <a:t>Click to edit Master title style</a:t>
            </a:r>
            <a:endParaRPr lang="en-US" dirty="0"/>
          </a:p>
        </p:txBody>
      </p:sp>
      <p:sp>
        <p:nvSpPr>
          <p:cNvPr id="7" name="Slide Number Placeholder 6"/>
          <p:cNvSpPr>
            <a:spLocks noGrp="1"/>
          </p:cNvSpPr>
          <p:nvPr>
            <p:ph type="sldNum" sz="quarter" idx="10"/>
          </p:nvPr>
        </p:nvSpPr>
        <p:spPr>
          <a:xfrm>
            <a:off x="112713" y="6483350"/>
            <a:ext cx="509587" cy="365125"/>
          </a:xfrm>
        </p:spPr>
        <p:txBody>
          <a:bodyPr/>
          <a:lstStyle>
            <a:lvl1pPr fontAlgn="auto">
              <a:spcBef>
                <a:spcPts val="0"/>
              </a:spcBef>
              <a:spcAft>
                <a:spcPts val="0"/>
              </a:spcAft>
              <a:defRPr>
                <a:solidFill>
                  <a:prstClr val="white"/>
                </a:solidFill>
              </a:defRPr>
            </a:lvl1pPr>
          </a:lstStyle>
          <a:p>
            <a:pPr>
              <a:defRPr/>
            </a:pPr>
            <a:fld id="{0A2B2D3C-4741-419A-85C6-79758C39063F}" type="slidenum">
              <a:rPr lang="en-US"/>
              <a:pPr>
                <a:defRPr/>
              </a:pPr>
              <a:t>‹#›</a:t>
            </a:fld>
            <a:endParaRPr lang="en-US"/>
          </a:p>
        </p:txBody>
      </p:sp>
    </p:spTree>
  </p:cSld>
  <p:clrMapOvr>
    <a:masterClrMapping/>
  </p:clrMapOvr>
  <p:transition advTm="133550">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sp>
        <p:nvSpPr>
          <p:cNvPr id="8" name="Rectangle 7"/>
          <p:cNvSpPr/>
          <p:nvPr userDrawn="1"/>
        </p:nvSpPr>
        <p:spPr>
          <a:xfrm rot="20178735">
            <a:off x="868294" y="1917269"/>
            <a:ext cx="7382288" cy="2246769"/>
          </a:xfrm>
          <a:prstGeom prst="rect">
            <a:avLst/>
          </a:prstGeom>
          <a:noFill/>
        </p:spPr>
        <p:txBody>
          <a:bodyPr wrap="square" lIns="91440" tIns="45720" rIns="91440" bIns="45720">
            <a:spAutoFit/>
          </a:bodyPr>
          <a:lstStyle/>
          <a:p>
            <a:pPr algn="ctr"/>
            <a:r>
              <a:rPr lang="en-US" sz="14000" b="0" cap="none" spc="0" dirty="0" smtClean="0">
                <a:ln w="18415" cmpd="sng">
                  <a:solidFill>
                    <a:schemeClr val="bg1">
                      <a:lumMod val="85000"/>
                    </a:schemeClr>
                  </a:solidFill>
                  <a:prstDash val="solid"/>
                </a:ln>
                <a:solidFill>
                  <a:schemeClr val="bg1">
                    <a:lumMod val="85000"/>
                  </a:schemeClr>
                </a:solidFill>
                <a:effectLst/>
              </a:rPr>
              <a:t>DRAFT</a:t>
            </a:r>
            <a:endParaRPr lang="en-US" sz="14000" b="0" cap="none" spc="0" dirty="0">
              <a:ln w="18415" cmpd="sng">
                <a:solidFill>
                  <a:schemeClr val="bg1">
                    <a:lumMod val="85000"/>
                  </a:schemeClr>
                </a:solidFill>
                <a:prstDash val="solid"/>
              </a:ln>
              <a:solidFill>
                <a:schemeClr val="bg1">
                  <a:lumMod val="85000"/>
                </a:schemeClr>
              </a:solidFill>
              <a:effectLst/>
            </a:endParaRPr>
          </a:p>
        </p:txBody>
      </p:sp>
      <p:sp>
        <p:nvSpPr>
          <p:cNvPr id="4" name="Rectangle 2"/>
          <p:cNvSpPr>
            <a:spLocks noChangeArrowheads="1"/>
          </p:cNvSpPr>
          <p:nvPr/>
        </p:nvSpPr>
        <p:spPr bwMode="auto">
          <a:xfrm>
            <a:off x="0" y="0"/>
            <a:ext cx="9144000" cy="6858000"/>
          </a:xfrm>
          <a:prstGeom prst="rect">
            <a:avLst/>
          </a:prstGeom>
          <a:solidFill>
            <a:srgbClr val="D57500"/>
          </a:solidFill>
          <a:ln w="9525">
            <a:noFill/>
            <a:miter lim="800000"/>
            <a:headEnd/>
            <a:tailEnd/>
          </a:ln>
        </p:spPr>
        <p:txBody>
          <a:bodyPr wrap="none" anchor="ctr"/>
          <a:lstStyle/>
          <a:p>
            <a:pPr>
              <a:defRPr/>
            </a:pPr>
            <a:endParaRPr lang="en-US">
              <a:solidFill>
                <a:prstClr val="black"/>
              </a:solidFill>
              <a:latin typeface="+mn-lt"/>
              <a:ea typeface="ＭＳ Ｐゴシック" pitchFamily="-109" charset="-128"/>
              <a:cs typeface="+mn-cs"/>
            </a:endParaRPr>
          </a:p>
        </p:txBody>
      </p:sp>
      <p:pic>
        <p:nvPicPr>
          <p:cNvPr id="5" name="Picture 6" descr="PNNL_Logo_Reverse.png"/>
          <p:cNvPicPr>
            <a:picLocks noChangeAspect="1"/>
          </p:cNvPicPr>
          <p:nvPr/>
        </p:nvPicPr>
        <p:blipFill>
          <a:blip r:embed="rId2" cstate="print"/>
          <a:srcRect/>
          <a:stretch>
            <a:fillRect/>
          </a:stretch>
        </p:blipFill>
        <p:spPr bwMode="auto">
          <a:xfrm>
            <a:off x="6492875" y="5662613"/>
            <a:ext cx="2651125" cy="731837"/>
          </a:xfrm>
          <a:prstGeom prst="rect">
            <a:avLst/>
          </a:prstGeom>
          <a:noFill/>
          <a:ln w="9525">
            <a:noFill/>
            <a:miter lim="800000"/>
            <a:headEnd/>
            <a:tailEnd/>
          </a:ln>
        </p:spPr>
      </p:pic>
      <p:pic>
        <p:nvPicPr>
          <p:cNvPr id="6" name="Picture 7" descr="Proudly_Operated_by_Battelle_Reverse.png"/>
          <p:cNvPicPr>
            <a:picLocks noChangeAspect="1"/>
          </p:cNvPicPr>
          <p:nvPr/>
        </p:nvPicPr>
        <p:blipFill>
          <a:blip r:embed="rId3" cstate="print"/>
          <a:srcRect/>
          <a:stretch>
            <a:fillRect/>
          </a:stretch>
        </p:blipFill>
        <p:spPr bwMode="auto">
          <a:xfrm>
            <a:off x="6492875" y="6400800"/>
            <a:ext cx="2651125" cy="457200"/>
          </a:xfrm>
          <a:prstGeom prst="rect">
            <a:avLst/>
          </a:prstGeom>
          <a:noFill/>
          <a:ln w="9525">
            <a:noFill/>
            <a:miter lim="800000"/>
            <a:headEnd/>
            <a:tailEnd/>
          </a:ln>
        </p:spPr>
      </p:pic>
      <p:sp>
        <p:nvSpPr>
          <p:cNvPr id="2" name="Title 1"/>
          <p:cNvSpPr>
            <a:spLocks noGrp="1"/>
          </p:cNvSpPr>
          <p:nvPr>
            <p:ph type="title"/>
          </p:nvPr>
        </p:nvSpPr>
        <p:spPr/>
        <p:txBody>
          <a:bodyPr/>
          <a:lstStyle>
            <a:lvl1pPr>
              <a:defRPr>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buFontTx/>
              <a:buBlip>
                <a:blip r:embed="rId4"/>
              </a:buBlip>
              <a:defRPr>
                <a:solidFill>
                  <a:schemeClr val="bg1"/>
                </a:solidFill>
              </a:defRPr>
            </a:lvl1pPr>
            <a:lvl2pPr>
              <a:defRPr>
                <a:solidFill>
                  <a:schemeClr val="bg1"/>
                </a:solidFill>
              </a:defRPr>
            </a:lvl2pPr>
            <a:lvl3pPr>
              <a:buFontTx/>
              <a:buBlip>
                <a:blip r:embed="rId5"/>
              </a:buBlip>
              <a:defRPr>
                <a:solidFill>
                  <a:schemeClr val="bg1"/>
                </a:solidFill>
              </a:defRPr>
            </a:lvl3pPr>
            <a:lvl4pPr>
              <a:defRPr>
                <a:solidFill>
                  <a:schemeClr val="bg1"/>
                </a:solidFill>
              </a:defRPr>
            </a:lvl4pPr>
            <a:lvl5pPr>
              <a:buFontTx/>
              <a:buBlip>
                <a:blip r:embed="rId4"/>
              </a:buBlip>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10"/>
          </p:nvPr>
        </p:nvSpPr>
        <p:spPr>
          <a:xfrm>
            <a:off x="112713" y="6483350"/>
            <a:ext cx="509587" cy="365125"/>
          </a:xfrm>
        </p:spPr>
        <p:txBody>
          <a:bodyPr/>
          <a:lstStyle>
            <a:lvl1pPr fontAlgn="auto">
              <a:spcBef>
                <a:spcPts val="0"/>
              </a:spcBef>
              <a:spcAft>
                <a:spcPts val="0"/>
              </a:spcAft>
              <a:defRPr>
                <a:solidFill>
                  <a:prstClr val="white"/>
                </a:solidFill>
              </a:defRPr>
            </a:lvl1pPr>
          </a:lstStyle>
          <a:p>
            <a:pPr>
              <a:defRPr/>
            </a:pPr>
            <a:fld id="{0E86F5EA-902D-4918-B842-8B3CD384DAF0}" type="slidenum">
              <a:rPr lang="en-US"/>
              <a:pPr>
                <a:defRPr/>
              </a:pPr>
              <a:t>‹#›</a:t>
            </a:fld>
            <a:endParaRPr lang="en-US"/>
          </a:p>
        </p:txBody>
      </p:sp>
    </p:spTree>
  </p:cSld>
  <p:clrMapOvr>
    <a:masterClrMapping/>
  </p:clrMapOvr>
  <p:transition advTm="133550">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Slide Number Placeholder 6"/>
          <p:cNvSpPr>
            <a:spLocks noGrp="1"/>
          </p:cNvSpPr>
          <p:nvPr>
            <p:ph type="sldNum" sz="quarter" idx="10"/>
          </p:nvPr>
        </p:nvSpPr>
        <p:spPr>
          <a:xfrm>
            <a:off x="112713" y="6483350"/>
            <a:ext cx="509587" cy="365125"/>
          </a:xfrm>
        </p:spPr>
        <p:txBody>
          <a:bodyPr/>
          <a:lstStyle>
            <a:lvl1pPr fontAlgn="auto">
              <a:spcBef>
                <a:spcPts val="0"/>
              </a:spcBef>
              <a:spcAft>
                <a:spcPts val="0"/>
              </a:spcAft>
              <a:defRPr/>
            </a:lvl1pPr>
          </a:lstStyle>
          <a:p>
            <a:pPr>
              <a:defRPr/>
            </a:pPr>
            <a:fld id="{9586DC9D-7280-4696-9E37-553A5DA9CFB2}" type="slidenum">
              <a:rPr lang="en-US"/>
              <a:pPr>
                <a:defRPr/>
              </a:pPr>
              <a:t>‹#›</a:t>
            </a:fld>
            <a:endParaRPr lang="en-US"/>
          </a:p>
        </p:txBody>
      </p:sp>
    </p:spTree>
  </p:cSld>
  <p:clrMapOvr>
    <a:masterClrMapping/>
  </p:clrMapOvr>
  <p:transition advTm="133550">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6"/>
          <p:cNvSpPr>
            <a:spLocks noGrp="1"/>
          </p:cNvSpPr>
          <p:nvPr>
            <p:ph type="sldNum" sz="quarter" idx="10"/>
          </p:nvPr>
        </p:nvSpPr>
        <p:spPr/>
        <p:txBody>
          <a:bodyPr/>
          <a:lstStyle>
            <a:lvl1pPr fontAlgn="auto">
              <a:spcBef>
                <a:spcPts val="0"/>
              </a:spcBef>
              <a:spcAft>
                <a:spcPts val="0"/>
              </a:spcAft>
              <a:defRPr/>
            </a:lvl1pPr>
          </a:lstStyle>
          <a:p>
            <a:pPr>
              <a:defRPr/>
            </a:pPr>
            <a:fld id="{8331DB4F-002E-4862-BBDF-321EFD621456}" type="slidenum">
              <a:rPr lang="en-US"/>
              <a:pPr>
                <a:defRPr/>
              </a:pPr>
              <a:t>‹#›</a:t>
            </a:fld>
            <a:endParaRPr lang="en-US"/>
          </a:p>
        </p:txBody>
      </p:sp>
    </p:spTree>
  </p:cSld>
  <p:clrMapOvr>
    <a:masterClrMapping/>
  </p:clrMapOvr>
  <p:transition advTm="133550">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r>
              <a:rPr lang="en-US" smtClean="0"/>
              <a:t>11/15/2011 DRAFT</a:t>
            </a:r>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pPr>
              <a:defRPr/>
            </a:pPr>
            <a:fld id="{36F417CD-FADE-4A86-B178-58C48007BFB3}" type="slidenum">
              <a:rPr lang="en-US"/>
              <a:pPr>
                <a:defRPr/>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r>
              <a:rPr lang="en-US" smtClean="0"/>
              <a:t>11/15/2011 DRAFT</a:t>
            </a:r>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pPr>
              <a:defRPr/>
            </a:pPr>
            <a:fld id="{CCEA278D-4463-409D-A7D9-4CC126D1305A}" type="slidenum">
              <a:rPr lang="en-US"/>
              <a:pPr>
                <a:defRPr/>
              </a:pPr>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r>
              <a:rPr lang="en-US" smtClean="0"/>
              <a:t>11/15/2011 DRAFT</a:t>
            </a:r>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pPr>
              <a:defRPr/>
            </a:pPr>
            <a:fld id="{9EAD8C46-F2E0-401A-906A-51CD90C584B2}" type="slidenum">
              <a:rPr lang="en-US"/>
              <a:pPr>
                <a:defRPr/>
              </a:pPr>
              <a:t>‹#›</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r>
              <a:rPr lang="en-US" smtClean="0"/>
              <a:t>11/15/2011 DRAFT</a:t>
            </a:r>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pPr>
              <a:defRPr/>
            </a:pPr>
            <a:fld id="{2F8C0791-0AFB-4324-ABA5-DC3D5CA6667C}" type="slidenum">
              <a:rPr lang="en-US"/>
              <a:pPr>
                <a:defRPr/>
              </a:pPr>
              <a:t>‹#›</a:t>
            </a:fld>
            <a:endParaRPr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r>
              <a:rPr lang="en-US" smtClean="0"/>
              <a:t>11/15/2011 DRAFT</a:t>
            </a:r>
            <a:endParaRPr lang="en-US"/>
          </a:p>
        </p:txBody>
      </p:sp>
      <p:sp>
        <p:nvSpPr>
          <p:cNvPr id="8" name="Footer Placeholder 4"/>
          <p:cNvSpPr>
            <a:spLocks noGrp="1"/>
          </p:cNvSpPr>
          <p:nvPr>
            <p:ph type="ftr" sz="quarter" idx="11"/>
          </p:nvPr>
        </p:nvSpPr>
        <p:spPr/>
        <p:txBody>
          <a:bodyPr/>
          <a:lstStyle>
            <a:lvl1pPr>
              <a:defRPr/>
            </a:lvl1pPr>
          </a:lstStyle>
          <a:p>
            <a:endParaRPr lang="en-US"/>
          </a:p>
        </p:txBody>
      </p:sp>
      <p:sp>
        <p:nvSpPr>
          <p:cNvPr id="9" name="Slide Number Placeholder 5"/>
          <p:cNvSpPr>
            <a:spLocks noGrp="1"/>
          </p:cNvSpPr>
          <p:nvPr>
            <p:ph type="sldNum" sz="quarter" idx="12"/>
          </p:nvPr>
        </p:nvSpPr>
        <p:spPr/>
        <p:txBody>
          <a:bodyPr/>
          <a:lstStyle>
            <a:lvl1pPr>
              <a:defRPr/>
            </a:lvl1pPr>
          </a:lstStyle>
          <a:p>
            <a:pPr>
              <a:defRPr/>
            </a:pPr>
            <a:fld id="{C7F2C424-1FD8-4BB8-9F52-0905E96313DB}" type="slidenum">
              <a:rPr lang="en-US"/>
              <a:pPr>
                <a:defRPr/>
              </a:pPr>
              <a:t>‹#›</a:t>
            </a:fld>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r>
              <a:rPr lang="en-US" smtClean="0"/>
              <a:t>11/15/2011 DRAFT</a:t>
            </a:r>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pPr>
              <a:defRPr/>
            </a:pPr>
            <a:fld id="{5D018910-5A29-42D7-8059-C598ABF45C9D}" type="slidenum">
              <a:rPr lang="en-US"/>
              <a:pPr>
                <a:defRPr/>
              </a:pPr>
              <a:t>‹#›</a:t>
            </a:fld>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en-US" smtClean="0"/>
              <a:t>11/15/2011 DRAFT</a:t>
            </a:r>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pPr>
              <a:defRPr/>
            </a:pPr>
            <a:fld id="{115BBB9E-89BB-4F5C-9250-0DB1D1DE23FB}" type="slidenum">
              <a:rPr lang="en-US"/>
              <a:pPr>
                <a:defRPr/>
              </a:pPr>
              <a:t>‹#›</a:t>
            </a:fld>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smtClean="0"/>
              <a:t>11/15/2011 DRAFT</a:t>
            </a:r>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pPr>
              <a:defRPr/>
            </a:pPr>
            <a:fld id="{3A5523A6-E8CB-4FE8-AF76-D4E0C767B67A}" type="slidenum">
              <a:rPr lang="en-US"/>
              <a:pPr>
                <a:defRPr/>
              </a:pPr>
              <a:t>‹#›</a:t>
            </a:fld>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smtClean="0"/>
              <a:t>11/15/2011 DRAFT</a:t>
            </a:r>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pPr>
              <a:defRPr/>
            </a:pPr>
            <a:fld id="{4A9C282D-A2C9-4927-9CAD-02383596BCE3}" type="slidenum">
              <a:rPr lang="en-US"/>
              <a:pPr>
                <a:defRPr/>
              </a:pPr>
              <a:t>‹#›</a:t>
            </a:fld>
            <a:endParaRPr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r>
              <a:rPr lang="en-US" smtClean="0"/>
              <a:t>11/15/2011 DRAFT</a:t>
            </a:r>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pPr>
              <a:defRPr/>
            </a:pPr>
            <a:fld id="{C17DC3F8-FB5B-45E1-A092-912BF86E7C34}" type="slidenum">
              <a:rPr lang="en-US"/>
              <a:pPr>
                <a:defRPr/>
              </a:pPr>
              <a:t>‹#›</a:t>
            </a:fld>
            <a:endParaRPr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r>
              <a:rPr lang="en-US" smtClean="0"/>
              <a:t>11/15/2011 DRAFT</a:t>
            </a:r>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pPr>
              <a:defRPr/>
            </a:pPr>
            <a:fld id="{46241C4D-5B45-48B7-B5C0-4F42533D40E0}" type="slidenum">
              <a:rPr lang="en-US"/>
              <a:pPr>
                <a:defRPr/>
              </a:pPr>
              <a:t>‹#›</a:t>
            </a:fld>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r>
              <a:rPr lang="en-US" smtClean="0"/>
              <a:t>11/15/2011 DRAFT</a:t>
            </a:r>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pPr>
              <a:defRPr/>
            </a:pPr>
            <a:fld id="{F3EB20BE-B269-47D5-AF74-06A64BE0D3B1}" type="slidenum">
              <a:rPr lang="en-US"/>
              <a:pPr>
                <a:defRPr/>
              </a:pPr>
              <a:t>‹#›</a:t>
            </a:fld>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b="1">
                <a:solidFill>
                  <a:schemeClr val="accent1"/>
                </a:solidFill>
              </a:defRPr>
            </a:lvl1p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smtClean="0"/>
              <a:t>11/15/2011 DRAFT</a:t>
            </a:r>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pPr>
              <a:defRPr/>
            </a:pPr>
            <a:fld id="{006EEB9C-A235-4665-BD2E-A3464EFD8BC7}" type="slidenum">
              <a:rPr lang="en-US"/>
              <a:pPr>
                <a:defRPr/>
              </a:pPr>
              <a:t>‹#›</a:t>
            </a:fld>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r>
              <a:rPr lang="en-US" smtClean="0"/>
              <a:t>11/15/2011 DRAFT</a:t>
            </a:r>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pPr>
              <a:defRPr/>
            </a:pPr>
            <a:fld id="{584E9232-1401-4152-94CA-EC3884D49C03}" type="slidenum">
              <a:rPr lang="en-US"/>
              <a:pPr>
                <a:defRPr/>
              </a:pPr>
              <a:t>‹#›</a:t>
            </a:fld>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r>
              <a:rPr lang="en-US" smtClean="0"/>
              <a:t>11/15/2011 DRAFT</a:t>
            </a:r>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pPr>
              <a:defRPr/>
            </a:pPr>
            <a:fld id="{07AFB845-981B-441F-8E33-B8D89A88C499}" type="slidenum">
              <a:rPr lang="en-US"/>
              <a:pPr>
                <a:defRPr/>
              </a:pPr>
              <a:t>‹#›</a:t>
            </a:fld>
            <a:endParaRPr 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r>
              <a:rPr lang="en-US" smtClean="0"/>
              <a:t>11/15/2011 DRAFT</a:t>
            </a:r>
            <a:endParaRPr lang="en-US"/>
          </a:p>
        </p:txBody>
      </p:sp>
      <p:sp>
        <p:nvSpPr>
          <p:cNvPr id="8" name="Footer Placeholder 4"/>
          <p:cNvSpPr>
            <a:spLocks noGrp="1"/>
          </p:cNvSpPr>
          <p:nvPr>
            <p:ph type="ftr" sz="quarter" idx="11"/>
          </p:nvPr>
        </p:nvSpPr>
        <p:spPr/>
        <p:txBody>
          <a:bodyPr/>
          <a:lstStyle>
            <a:lvl1pPr>
              <a:defRPr/>
            </a:lvl1pPr>
          </a:lstStyle>
          <a:p>
            <a:endParaRPr lang="en-US"/>
          </a:p>
        </p:txBody>
      </p:sp>
      <p:sp>
        <p:nvSpPr>
          <p:cNvPr id="9" name="Slide Number Placeholder 5"/>
          <p:cNvSpPr>
            <a:spLocks noGrp="1"/>
          </p:cNvSpPr>
          <p:nvPr>
            <p:ph type="sldNum" sz="quarter" idx="12"/>
          </p:nvPr>
        </p:nvSpPr>
        <p:spPr/>
        <p:txBody>
          <a:bodyPr/>
          <a:lstStyle>
            <a:lvl1pPr>
              <a:defRPr/>
            </a:lvl1pPr>
          </a:lstStyle>
          <a:p>
            <a:pPr>
              <a:defRPr/>
            </a:pPr>
            <a:fld id="{2AE92786-2889-4B15-B3E0-083E22F34CBB}" type="slidenum">
              <a:rPr lang="en-US"/>
              <a:pPr>
                <a:defRPr/>
              </a:pPr>
              <a:t>‹#›</a:t>
            </a:fld>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r>
              <a:rPr lang="en-US" smtClean="0"/>
              <a:t>11/15/2011 DRAFT</a:t>
            </a:r>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pPr>
              <a:defRPr/>
            </a:pPr>
            <a:fld id="{0AB2CCA5-EE72-40E5-944D-FD6596F257F1}" type="slidenum">
              <a:rPr lang="en-US"/>
              <a:pPr>
                <a:defRPr/>
              </a:pPr>
              <a:t>‹#›</a:t>
            </a:fld>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en-US" smtClean="0"/>
              <a:t>11/15/2011 DRAFT</a:t>
            </a:r>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pPr>
              <a:defRPr/>
            </a:pPr>
            <a:fld id="{FF73450F-7370-4E92-AD2B-265FB9CFC722}" type="slidenum">
              <a:rPr lang="en-US"/>
              <a:pPr>
                <a:defRPr/>
              </a:pPr>
              <a:t>‹#›</a:t>
            </a:fld>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smtClean="0"/>
              <a:t>11/15/2011 DRAFT</a:t>
            </a:r>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pPr>
              <a:defRPr/>
            </a:pPr>
            <a:fld id="{F716AD28-4EC9-426D-8566-EA665E16F0E4}" type="slidenum">
              <a:rPr lang="en-US"/>
              <a:pPr>
                <a:defRPr/>
              </a:pPr>
              <a:t>‹#›</a:t>
            </a:fld>
            <a:endParaRPr 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smtClean="0"/>
              <a:t>11/15/2011 DRAFT</a:t>
            </a:r>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pPr>
              <a:defRPr/>
            </a:pPr>
            <a:fld id="{E63CC3C8-76E7-432D-9BC1-56AC317281F0}" type="slidenum">
              <a:rPr lang="en-US"/>
              <a:pPr>
                <a:defRPr/>
              </a:pPr>
              <a:t>‹#›</a:t>
            </a:fld>
            <a:endParaRPr 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smtClean="0"/>
              <a:t>11/15/2011 DRAFT</a:t>
            </a:r>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pPr>
              <a:defRPr/>
            </a:pPr>
            <a:fld id="{9656EEE2-8D95-4967-926D-DF1F8C579057}" type="slidenum">
              <a:rPr lang="en-US"/>
              <a:pPr>
                <a:defRPr/>
              </a:pPr>
              <a:t>‹#›</a:t>
            </a:fld>
            <a:endParaRPr 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smtClean="0"/>
              <a:t>11/15/2011 DRAFT</a:t>
            </a:r>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pPr>
              <a:defRPr/>
            </a:pPr>
            <a:fld id="{461344AB-D363-4F32-BC25-E727DC668211}" type="slidenum">
              <a:rPr lang="en-US"/>
              <a:pPr>
                <a:defRPr/>
              </a:pPr>
              <a:t>‹#›</a:t>
            </a:fld>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r>
              <a:rPr lang="en-US" smtClean="0"/>
              <a:t>11/15/2011 DRAFT</a:t>
            </a:r>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pPr>
              <a:defRPr/>
            </a:pPr>
            <a:fld id="{60E09EBF-B6B5-4C05-AB62-8CD1D5FBFD26}" type="slidenum">
              <a:rPr lang="en-US"/>
              <a:pPr>
                <a:defRPr/>
              </a:pPr>
              <a:t>‹#›</a:t>
            </a:fld>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b="1">
                <a:solidFill>
                  <a:schemeClr val="accent1"/>
                </a:solidFill>
              </a:defRPr>
            </a:lvl1p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smtClean="0"/>
              <a:t>11/15/2011 DRAFT</a:t>
            </a:r>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pPr>
              <a:defRPr/>
            </a:pPr>
            <a:fld id="{8627E149-D201-4493-BE50-31A4B8A2A773}" type="slidenum">
              <a:rPr lang="en-US"/>
              <a:pPr>
                <a:defRPr/>
              </a:pPr>
              <a:t>‹#›</a:t>
            </a:fld>
            <a:endParaRPr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r>
              <a:rPr lang="en-US" smtClean="0"/>
              <a:t>11/15/2011 DRAFT</a:t>
            </a:r>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pPr>
              <a:defRPr/>
            </a:pPr>
            <a:fld id="{610668BC-D4C7-4134-A782-3BBDF545504B}" type="slidenum">
              <a:rPr lang="en-US"/>
              <a:pPr>
                <a:defRPr/>
              </a:pPr>
              <a:t>‹#›</a:t>
            </a:fld>
            <a:endParaRPr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r>
              <a:rPr lang="en-US" smtClean="0"/>
              <a:t>11/15/2011 DRAFT</a:t>
            </a:r>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pPr>
              <a:defRPr/>
            </a:pPr>
            <a:fld id="{CDC73BE2-4688-407C-8FD7-C567C2C4D249}" type="slidenum">
              <a:rPr lang="en-US"/>
              <a:pPr>
                <a:defRPr/>
              </a:pPr>
              <a:t>‹#›</a:t>
            </a:fld>
            <a:endParaRPr lang="en-US"/>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r>
              <a:rPr lang="en-US" smtClean="0"/>
              <a:t>11/15/2011 DRAFT</a:t>
            </a:r>
            <a:endParaRPr lang="en-US"/>
          </a:p>
        </p:txBody>
      </p:sp>
      <p:sp>
        <p:nvSpPr>
          <p:cNvPr id="8" name="Footer Placeholder 4"/>
          <p:cNvSpPr>
            <a:spLocks noGrp="1"/>
          </p:cNvSpPr>
          <p:nvPr>
            <p:ph type="ftr" sz="quarter" idx="11"/>
          </p:nvPr>
        </p:nvSpPr>
        <p:spPr/>
        <p:txBody>
          <a:bodyPr/>
          <a:lstStyle>
            <a:lvl1pPr>
              <a:defRPr/>
            </a:lvl1pPr>
          </a:lstStyle>
          <a:p>
            <a:endParaRPr lang="en-US"/>
          </a:p>
        </p:txBody>
      </p:sp>
      <p:sp>
        <p:nvSpPr>
          <p:cNvPr id="9" name="Slide Number Placeholder 5"/>
          <p:cNvSpPr>
            <a:spLocks noGrp="1"/>
          </p:cNvSpPr>
          <p:nvPr>
            <p:ph type="sldNum" sz="quarter" idx="12"/>
          </p:nvPr>
        </p:nvSpPr>
        <p:spPr/>
        <p:txBody>
          <a:bodyPr/>
          <a:lstStyle>
            <a:lvl1pPr>
              <a:defRPr/>
            </a:lvl1pPr>
          </a:lstStyle>
          <a:p>
            <a:pPr>
              <a:defRPr/>
            </a:pPr>
            <a:fld id="{ECFFBF9F-3782-4926-9C01-457E7AEA48CA}" type="slidenum">
              <a:rPr lang="en-US"/>
              <a:pPr>
                <a:defRPr/>
              </a:pPr>
              <a:t>‹#›</a:t>
            </a:fld>
            <a:endParaRPr 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r>
              <a:rPr lang="en-US" smtClean="0"/>
              <a:t>11/15/2011 DRAFT</a:t>
            </a:r>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pPr>
              <a:defRPr/>
            </a:pPr>
            <a:fld id="{0D49AAA4-ADBF-4121-9736-C59C3D78B93A}" type="slidenum">
              <a:rPr lang="en-US"/>
              <a:pPr>
                <a:defRPr/>
              </a:pPr>
              <a:t>‹#›</a:t>
            </a:fld>
            <a:endParaRPr 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en-US" smtClean="0"/>
              <a:t>11/15/2011 DRAFT</a:t>
            </a:r>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pPr>
              <a:defRPr/>
            </a:pPr>
            <a:fld id="{3B039968-6AF0-44C1-B4E0-E6391E502B1A}" type="slidenum">
              <a:rPr lang="en-US"/>
              <a:pPr>
                <a:defRPr/>
              </a:pPr>
              <a:t>‹#›</a:t>
            </a:fld>
            <a:endParaRPr 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smtClean="0"/>
              <a:t>11/15/2011 DRAFT</a:t>
            </a:r>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pPr>
              <a:defRPr/>
            </a:pPr>
            <a:fld id="{9AFDC059-E892-4626-9371-4B38FC863A3C}" type="slidenum">
              <a:rPr lang="en-US"/>
              <a:pPr>
                <a:defRPr/>
              </a:pPr>
              <a:t>‹#›</a:t>
            </a:fld>
            <a:endParaRPr lang="en-US"/>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smtClean="0"/>
              <a:t>11/15/2011 DRAFT</a:t>
            </a:r>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pPr>
              <a:defRPr/>
            </a:pPr>
            <a:fld id="{4AFBDC43-7D4F-48F7-BA85-77EBF121E0B7}" type="slidenum">
              <a:rPr lang="en-US"/>
              <a:pPr>
                <a:defRPr/>
              </a:pPr>
              <a:t>‹#›</a:t>
            </a:fld>
            <a:endParaRPr lang="en-US"/>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smtClean="0"/>
              <a:t>11/15/2011 DRAFT</a:t>
            </a:r>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pPr>
              <a:defRPr/>
            </a:pPr>
            <a:fld id="{8EC330E6-EF82-4419-A23E-9E889D809138}" type="slidenum">
              <a:rPr lang="en-US"/>
              <a:pPr>
                <a:defRPr/>
              </a:pPr>
              <a:t>‹#›</a:t>
            </a:fld>
            <a:endParaRPr lang="en-US"/>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smtClean="0"/>
              <a:t>11/15/2011 DRAFT</a:t>
            </a:r>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pPr>
              <a:defRPr/>
            </a:pPr>
            <a:fld id="{89EDB5B0-6407-48E4-988A-63DF2514368A}"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4.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image" Target="../media/image3.png"/><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theme" Target="../theme/theme3.xml"/><Relationship Id="rId5" Type="http://schemas.openxmlformats.org/officeDocument/2006/relationships/slideLayout" Target="../slideLayouts/slideLayout27.xml"/><Relationship Id="rId15" Type="http://schemas.openxmlformats.org/officeDocument/2006/relationships/image" Target="../media/image6.pn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5.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5.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theme" Target="../theme/theme6.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rot="20178735">
            <a:off x="868294" y="1917269"/>
            <a:ext cx="7382288" cy="2246769"/>
          </a:xfrm>
          <a:prstGeom prst="rect">
            <a:avLst/>
          </a:prstGeom>
          <a:noFill/>
        </p:spPr>
        <p:txBody>
          <a:bodyPr wrap="square" lIns="91440" tIns="45720" rIns="91440" bIns="45720">
            <a:spAutoFit/>
          </a:bodyPr>
          <a:lstStyle/>
          <a:p>
            <a:pPr algn="ctr"/>
            <a:r>
              <a:rPr lang="en-US" sz="14000" b="0" cap="none" spc="0" dirty="0" smtClean="0">
                <a:ln w="18415" cmpd="sng">
                  <a:solidFill>
                    <a:schemeClr val="bg1">
                      <a:lumMod val="85000"/>
                    </a:schemeClr>
                  </a:solidFill>
                  <a:prstDash val="solid"/>
                </a:ln>
                <a:solidFill>
                  <a:schemeClr val="bg1">
                    <a:lumMod val="85000"/>
                  </a:schemeClr>
                </a:solidFill>
                <a:effectLst/>
              </a:rPr>
              <a:t>DRAFT</a:t>
            </a:r>
            <a:endParaRPr lang="en-US" sz="14000" b="0" cap="none" spc="0" dirty="0">
              <a:ln w="18415" cmpd="sng">
                <a:solidFill>
                  <a:schemeClr val="bg1">
                    <a:lumMod val="85000"/>
                  </a:schemeClr>
                </a:solidFill>
                <a:prstDash val="solid"/>
              </a:ln>
              <a:solidFill>
                <a:schemeClr val="bg1">
                  <a:lumMod val="85000"/>
                </a:schemeClr>
              </a:solidFill>
              <a:effectLst/>
            </a:endParaRP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r>
              <a:rPr lang="en-US" smtClean="0"/>
              <a:t>11/15/2011 DRAFT</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844B626D-E189-42DE-BB89-0843F8974E8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873" r:id="rId1"/>
    <p:sldLayoutId id="2147483907" r:id="rId2"/>
    <p:sldLayoutId id="2147483908" r:id="rId3"/>
    <p:sldLayoutId id="2147483909" r:id="rId4"/>
    <p:sldLayoutId id="2147483910" r:id="rId5"/>
    <p:sldLayoutId id="2147483911" r:id="rId6"/>
    <p:sldLayoutId id="2147483912" r:id="rId7"/>
    <p:sldLayoutId id="2147483913" r:id="rId8"/>
    <p:sldLayoutId id="2147483914" r:id="rId9"/>
    <p:sldLayoutId id="2147483915" r:id="rId10"/>
    <p:sldLayoutId id="2147483916" r:id="rId11"/>
  </p:sldLayoutIdLst>
  <p:hf hdr="0" ftr="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 name="Rectangle 8"/>
          <p:cNvSpPr/>
          <p:nvPr userDrawn="1"/>
        </p:nvSpPr>
        <p:spPr>
          <a:xfrm rot="20178735">
            <a:off x="868294" y="1917269"/>
            <a:ext cx="7382288" cy="2246769"/>
          </a:xfrm>
          <a:prstGeom prst="rect">
            <a:avLst/>
          </a:prstGeom>
          <a:noFill/>
        </p:spPr>
        <p:txBody>
          <a:bodyPr wrap="square" lIns="91440" tIns="45720" rIns="91440" bIns="45720">
            <a:spAutoFit/>
          </a:bodyPr>
          <a:lstStyle/>
          <a:p>
            <a:pPr algn="ctr"/>
            <a:r>
              <a:rPr lang="en-US" sz="14000" b="0" cap="none" spc="0" dirty="0" smtClean="0">
                <a:ln w="18415" cmpd="sng">
                  <a:solidFill>
                    <a:schemeClr val="bg1">
                      <a:lumMod val="85000"/>
                    </a:schemeClr>
                  </a:solidFill>
                  <a:prstDash val="solid"/>
                </a:ln>
                <a:solidFill>
                  <a:schemeClr val="bg1">
                    <a:lumMod val="85000"/>
                  </a:schemeClr>
                </a:solidFill>
                <a:effectLst/>
              </a:rPr>
              <a:t>DRAFT</a:t>
            </a:r>
            <a:endParaRPr lang="en-US" sz="14000" b="0" cap="none" spc="0" dirty="0">
              <a:ln w="18415" cmpd="sng">
                <a:solidFill>
                  <a:schemeClr val="bg1">
                    <a:lumMod val="85000"/>
                  </a:schemeClr>
                </a:solidFill>
                <a:prstDash val="solid"/>
              </a:ln>
              <a:solidFill>
                <a:schemeClr val="bg1">
                  <a:lumMod val="85000"/>
                </a:schemeClr>
              </a:solidFill>
              <a:effectLst/>
            </a:endParaRPr>
          </a:p>
        </p:txBody>
      </p:sp>
      <p:pic>
        <p:nvPicPr>
          <p:cNvPr id="13314" name="Picture 5" descr="slide footer_blue_646.jpg"/>
          <p:cNvPicPr>
            <a:picLocks noChangeAspect="1"/>
          </p:cNvPicPr>
          <p:nvPr/>
        </p:nvPicPr>
        <p:blipFill>
          <a:blip r:embed="rId13" cstate="print"/>
          <a:srcRect/>
          <a:stretch>
            <a:fillRect/>
          </a:stretch>
        </p:blipFill>
        <p:spPr bwMode="auto">
          <a:xfrm>
            <a:off x="0" y="6324600"/>
            <a:ext cx="9144000" cy="530225"/>
          </a:xfrm>
          <a:prstGeom prst="rect">
            <a:avLst/>
          </a:prstGeom>
          <a:noFill/>
          <a:ln w="9525">
            <a:noFill/>
            <a:miter lim="800000"/>
            <a:headEnd/>
            <a:tailEnd/>
          </a:ln>
        </p:spPr>
      </p:pic>
      <p:sp>
        <p:nvSpPr>
          <p:cNvPr id="13315"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13316"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7010400" y="6572250"/>
            <a:ext cx="1371600" cy="209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solidFill>
                  <a:srgbClr val="404040"/>
                </a:solidFill>
                <a:latin typeface="+mn-lt"/>
                <a:ea typeface="+mn-ea"/>
                <a:cs typeface="+mn-cs"/>
              </a:defRPr>
            </a:lvl1pPr>
          </a:lstStyle>
          <a:p>
            <a:pPr>
              <a:defRPr/>
            </a:pPr>
            <a:r>
              <a:rPr lang="en-US" smtClean="0"/>
              <a:t>11/15/2011 DRAFT</a:t>
            </a:r>
            <a:endParaRPr lang="en-US"/>
          </a:p>
        </p:txBody>
      </p:sp>
      <p:sp>
        <p:nvSpPr>
          <p:cNvPr id="1029" name="Rectangle 5"/>
          <p:cNvSpPr>
            <a:spLocks noGrp="1" noChangeArrowheads="1"/>
          </p:cNvSpPr>
          <p:nvPr>
            <p:ph type="ftr" sz="quarter" idx="3"/>
          </p:nvPr>
        </p:nvSpPr>
        <p:spPr bwMode="auto">
          <a:xfrm>
            <a:off x="657225" y="6307138"/>
            <a:ext cx="5942013"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900">
                <a:solidFill>
                  <a:srgbClr val="404040"/>
                </a:solidFill>
                <a:latin typeface="Calibri" pitchFamily="34" charset="0"/>
                <a:ea typeface="Arial Unicode MS"/>
                <a:cs typeface="Arial Unicode MS"/>
              </a:defRPr>
            </a:lvl1pPr>
          </a:lstStyle>
          <a:p>
            <a:endParaRPr lang="en-US"/>
          </a:p>
        </p:txBody>
      </p:sp>
      <p:sp>
        <p:nvSpPr>
          <p:cNvPr id="1030" name="Rectangle 6"/>
          <p:cNvSpPr>
            <a:spLocks noGrp="1" noChangeArrowheads="1"/>
          </p:cNvSpPr>
          <p:nvPr>
            <p:ph type="sldNum" sz="quarter" idx="4"/>
          </p:nvPr>
        </p:nvSpPr>
        <p:spPr bwMode="auto">
          <a:xfrm>
            <a:off x="8610600" y="6489700"/>
            <a:ext cx="384175" cy="3651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900">
                <a:solidFill>
                  <a:srgbClr val="404040"/>
                </a:solidFill>
                <a:latin typeface="+mn-lt"/>
                <a:ea typeface="+mn-ea"/>
                <a:cs typeface="+mn-cs"/>
              </a:defRPr>
            </a:lvl1pPr>
          </a:lstStyle>
          <a:p>
            <a:pPr>
              <a:defRPr/>
            </a:pPr>
            <a:fld id="{7CF06A9B-B746-4313-ADAA-779FEC3921F0}" type="slidenum">
              <a:rPr lang="en-US"/>
              <a:pPr>
                <a:defRPr/>
              </a:pPr>
              <a:t>‹#›</a:t>
            </a:fld>
            <a:endParaRPr lang="en-US"/>
          </a:p>
        </p:txBody>
      </p:sp>
      <p:pic>
        <p:nvPicPr>
          <p:cNvPr id="13320" name="Picture 7" descr="slide header_646.jpg"/>
          <p:cNvPicPr>
            <a:picLocks noChangeAspect="1"/>
          </p:cNvPicPr>
          <p:nvPr/>
        </p:nvPicPr>
        <p:blipFill>
          <a:blip r:embed="rId14" cstate="print"/>
          <a:srcRect/>
          <a:stretch>
            <a:fillRect/>
          </a:stretch>
        </p:blipFill>
        <p:spPr bwMode="auto">
          <a:xfrm>
            <a:off x="0" y="0"/>
            <a:ext cx="9144000" cy="1555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917" r:id="rId1"/>
    <p:sldLayoutId id="2147483918" r:id="rId2"/>
    <p:sldLayoutId id="2147483919" r:id="rId3"/>
    <p:sldLayoutId id="2147483920" r:id="rId4"/>
    <p:sldLayoutId id="2147483921" r:id="rId5"/>
    <p:sldLayoutId id="2147483922" r:id="rId6"/>
    <p:sldLayoutId id="2147483923" r:id="rId7"/>
    <p:sldLayoutId id="2147483924" r:id="rId8"/>
    <p:sldLayoutId id="2147483925" r:id="rId9"/>
    <p:sldLayoutId id="2147483926" r:id="rId10"/>
    <p:sldLayoutId id="2147483927" r:id="rId11"/>
  </p:sldLayoutIdLst>
  <p:hf hdr="0" ftr="0"/>
  <p:txStyles>
    <p:titleStyle>
      <a:lvl1pPr algn="l" rtl="0" eaLnBrk="0" fontAlgn="base" hangingPunct="0">
        <a:spcBef>
          <a:spcPct val="0"/>
        </a:spcBef>
        <a:spcAft>
          <a:spcPct val="0"/>
        </a:spcAft>
        <a:defRPr sz="2600" b="1">
          <a:solidFill>
            <a:schemeClr val="tx2"/>
          </a:solidFill>
          <a:latin typeface="+mj-lt"/>
          <a:ea typeface="+mj-ea"/>
          <a:cs typeface="+mj-cs"/>
        </a:defRPr>
      </a:lvl1pPr>
      <a:lvl2pPr algn="l" rtl="0" eaLnBrk="0" fontAlgn="base" hangingPunct="0">
        <a:spcBef>
          <a:spcPct val="0"/>
        </a:spcBef>
        <a:spcAft>
          <a:spcPct val="0"/>
        </a:spcAft>
        <a:defRPr sz="2600" b="1">
          <a:solidFill>
            <a:schemeClr val="tx2"/>
          </a:solidFill>
          <a:latin typeface="Trebuchet MS" pitchFamily="34" charset="0"/>
        </a:defRPr>
      </a:lvl2pPr>
      <a:lvl3pPr algn="l" rtl="0" eaLnBrk="0" fontAlgn="base" hangingPunct="0">
        <a:spcBef>
          <a:spcPct val="0"/>
        </a:spcBef>
        <a:spcAft>
          <a:spcPct val="0"/>
        </a:spcAft>
        <a:defRPr sz="2600" b="1">
          <a:solidFill>
            <a:schemeClr val="tx2"/>
          </a:solidFill>
          <a:latin typeface="Trebuchet MS" pitchFamily="34" charset="0"/>
        </a:defRPr>
      </a:lvl3pPr>
      <a:lvl4pPr algn="l" rtl="0" eaLnBrk="0" fontAlgn="base" hangingPunct="0">
        <a:spcBef>
          <a:spcPct val="0"/>
        </a:spcBef>
        <a:spcAft>
          <a:spcPct val="0"/>
        </a:spcAft>
        <a:defRPr sz="2600" b="1">
          <a:solidFill>
            <a:schemeClr val="tx2"/>
          </a:solidFill>
          <a:latin typeface="Trebuchet MS" pitchFamily="34" charset="0"/>
        </a:defRPr>
      </a:lvl4pPr>
      <a:lvl5pPr algn="l" rtl="0" eaLnBrk="0" fontAlgn="base" hangingPunct="0">
        <a:spcBef>
          <a:spcPct val="0"/>
        </a:spcBef>
        <a:spcAft>
          <a:spcPct val="0"/>
        </a:spcAft>
        <a:defRPr sz="2600" b="1">
          <a:solidFill>
            <a:schemeClr val="tx2"/>
          </a:solidFill>
          <a:latin typeface="Trebuchet MS" pitchFamily="34" charset="0"/>
        </a:defRPr>
      </a:lvl5pPr>
      <a:lvl6pPr marL="457200" algn="l" rtl="0" eaLnBrk="0" fontAlgn="base" hangingPunct="0">
        <a:spcBef>
          <a:spcPct val="0"/>
        </a:spcBef>
        <a:spcAft>
          <a:spcPct val="0"/>
        </a:spcAft>
        <a:defRPr sz="2600" b="1">
          <a:solidFill>
            <a:schemeClr val="tx2"/>
          </a:solidFill>
          <a:latin typeface="Trebuchet MS" pitchFamily="34" charset="0"/>
        </a:defRPr>
      </a:lvl6pPr>
      <a:lvl7pPr marL="914400" algn="l" rtl="0" eaLnBrk="0" fontAlgn="base" hangingPunct="0">
        <a:spcBef>
          <a:spcPct val="0"/>
        </a:spcBef>
        <a:spcAft>
          <a:spcPct val="0"/>
        </a:spcAft>
        <a:defRPr sz="2600" b="1">
          <a:solidFill>
            <a:schemeClr val="tx2"/>
          </a:solidFill>
          <a:latin typeface="Trebuchet MS" pitchFamily="34" charset="0"/>
        </a:defRPr>
      </a:lvl7pPr>
      <a:lvl8pPr marL="1371600" algn="l" rtl="0" eaLnBrk="0" fontAlgn="base" hangingPunct="0">
        <a:spcBef>
          <a:spcPct val="0"/>
        </a:spcBef>
        <a:spcAft>
          <a:spcPct val="0"/>
        </a:spcAft>
        <a:defRPr sz="2600" b="1">
          <a:solidFill>
            <a:schemeClr val="tx2"/>
          </a:solidFill>
          <a:latin typeface="Trebuchet MS" pitchFamily="34" charset="0"/>
        </a:defRPr>
      </a:lvl8pPr>
      <a:lvl9pPr marL="1828800" algn="l" rtl="0" eaLnBrk="0" fontAlgn="base" hangingPunct="0">
        <a:spcBef>
          <a:spcPct val="0"/>
        </a:spcBef>
        <a:spcAft>
          <a:spcPct val="0"/>
        </a:spcAft>
        <a:defRPr sz="2600" b="1">
          <a:solidFill>
            <a:schemeClr val="tx2"/>
          </a:solidFill>
          <a:latin typeface="Trebuchet MS" pitchFamily="34" charset="0"/>
        </a:defRPr>
      </a:lvl9pPr>
    </p:titleStyle>
    <p:bodyStyle>
      <a:lvl1pPr marL="342900" indent="-342900" algn="l" rtl="0" eaLnBrk="0" fontAlgn="base" hangingPunct="0">
        <a:spcBef>
          <a:spcPct val="20000"/>
        </a:spcBef>
        <a:spcAft>
          <a:spcPct val="0"/>
        </a:spcAft>
        <a:buClr>
          <a:srgbClr val="1F497D"/>
        </a:buClr>
        <a:buFont typeface="Wingdings" pitchFamily="2" charset="2"/>
        <a:buChar char="§"/>
        <a:defRPr>
          <a:solidFill>
            <a:schemeClr val="tx1"/>
          </a:solidFill>
          <a:latin typeface="+mn-lt"/>
          <a:ea typeface="+mn-ea"/>
          <a:cs typeface="+mn-cs"/>
        </a:defRPr>
      </a:lvl1pPr>
      <a:lvl2pPr marL="742950" indent="-285750" algn="l" rtl="0" eaLnBrk="0" fontAlgn="base" hangingPunct="0">
        <a:spcBef>
          <a:spcPct val="20000"/>
        </a:spcBef>
        <a:spcAft>
          <a:spcPct val="0"/>
        </a:spcAft>
        <a:buClr>
          <a:srgbClr val="1F497D"/>
        </a:buClr>
        <a:buChar char="–"/>
        <a:defRPr sz="1600">
          <a:solidFill>
            <a:schemeClr val="tx1"/>
          </a:solidFill>
          <a:latin typeface="+mn-lt"/>
        </a:defRPr>
      </a:lvl2pPr>
      <a:lvl3pPr marL="1143000" indent="-228600" algn="l" rtl="0" eaLnBrk="0" fontAlgn="base" hangingPunct="0">
        <a:spcBef>
          <a:spcPct val="20000"/>
        </a:spcBef>
        <a:spcAft>
          <a:spcPct val="0"/>
        </a:spcAft>
        <a:buClr>
          <a:srgbClr val="1F497D"/>
        </a:buClr>
        <a:buChar char="•"/>
        <a:defRPr sz="1400">
          <a:solidFill>
            <a:schemeClr val="tx1"/>
          </a:solidFill>
          <a:latin typeface="+mn-lt"/>
        </a:defRPr>
      </a:lvl3pPr>
      <a:lvl4pPr marL="1600200" indent="-228600" algn="l" rtl="0" eaLnBrk="0" fontAlgn="base" hangingPunct="0">
        <a:spcBef>
          <a:spcPct val="20000"/>
        </a:spcBef>
        <a:spcAft>
          <a:spcPct val="0"/>
        </a:spcAft>
        <a:buClr>
          <a:srgbClr val="1F497D"/>
        </a:buClr>
        <a:buChar char="–"/>
        <a:defRPr sz="1400">
          <a:solidFill>
            <a:schemeClr val="tx1"/>
          </a:solidFill>
          <a:latin typeface="+mn-lt"/>
        </a:defRPr>
      </a:lvl4pPr>
      <a:lvl5pPr marL="2057400" indent="-228600" algn="l" rtl="0" eaLnBrk="0" fontAlgn="base" hangingPunct="0">
        <a:spcBef>
          <a:spcPct val="20000"/>
        </a:spcBef>
        <a:spcAft>
          <a:spcPct val="0"/>
        </a:spcAft>
        <a:buClr>
          <a:srgbClr val="1F497D"/>
        </a:buClr>
        <a:buFont typeface="Arial" charset="0"/>
        <a:buChar char="»"/>
        <a:defRPr sz="1400">
          <a:solidFill>
            <a:schemeClr val="tx1"/>
          </a:solidFill>
          <a:latin typeface="+mn-lt"/>
        </a:defRPr>
      </a:lvl5pPr>
      <a:lvl6pPr marL="2514600" indent="-228600" algn="l" rtl="0" eaLnBrk="0" fontAlgn="base" hangingPunct="0">
        <a:spcBef>
          <a:spcPct val="20000"/>
        </a:spcBef>
        <a:spcAft>
          <a:spcPct val="0"/>
        </a:spcAft>
        <a:buClr>
          <a:srgbClr val="1F497D"/>
        </a:buClr>
        <a:buFont typeface="Arial" charset="0"/>
        <a:buChar char="»"/>
        <a:defRPr sz="1400">
          <a:solidFill>
            <a:schemeClr val="tx1"/>
          </a:solidFill>
          <a:latin typeface="+mn-lt"/>
        </a:defRPr>
      </a:lvl6pPr>
      <a:lvl7pPr marL="2971800" indent="-228600" algn="l" rtl="0" eaLnBrk="0" fontAlgn="base" hangingPunct="0">
        <a:spcBef>
          <a:spcPct val="20000"/>
        </a:spcBef>
        <a:spcAft>
          <a:spcPct val="0"/>
        </a:spcAft>
        <a:buClr>
          <a:srgbClr val="1F497D"/>
        </a:buClr>
        <a:buFont typeface="Arial" charset="0"/>
        <a:buChar char="»"/>
        <a:defRPr sz="1400">
          <a:solidFill>
            <a:schemeClr val="tx1"/>
          </a:solidFill>
          <a:latin typeface="+mn-lt"/>
        </a:defRPr>
      </a:lvl7pPr>
      <a:lvl8pPr marL="3429000" indent="-228600" algn="l" rtl="0" eaLnBrk="0" fontAlgn="base" hangingPunct="0">
        <a:spcBef>
          <a:spcPct val="20000"/>
        </a:spcBef>
        <a:spcAft>
          <a:spcPct val="0"/>
        </a:spcAft>
        <a:buClr>
          <a:srgbClr val="1F497D"/>
        </a:buClr>
        <a:buFont typeface="Arial" charset="0"/>
        <a:buChar char="»"/>
        <a:defRPr sz="1400">
          <a:solidFill>
            <a:schemeClr val="tx1"/>
          </a:solidFill>
          <a:latin typeface="+mn-lt"/>
        </a:defRPr>
      </a:lvl8pPr>
      <a:lvl9pPr marL="3886200" indent="-228600" algn="l" rtl="0" eaLnBrk="0" fontAlgn="base" hangingPunct="0">
        <a:spcBef>
          <a:spcPct val="20000"/>
        </a:spcBef>
        <a:spcAft>
          <a:spcPct val="0"/>
        </a:spcAft>
        <a:buClr>
          <a:srgbClr val="1F497D"/>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a:xfrm rot="20178735">
            <a:off x="868294" y="1917269"/>
            <a:ext cx="7382288" cy="2246769"/>
          </a:xfrm>
          <a:prstGeom prst="rect">
            <a:avLst/>
          </a:prstGeom>
          <a:noFill/>
        </p:spPr>
        <p:txBody>
          <a:bodyPr wrap="square" lIns="91440" tIns="45720" rIns="91440" bIns="45720">
            <a:spAutoFit/>
          </a:bodyPr>
          <a:lstStyle/>
          <a:p>
            <a:pPr algn="ctr"/>
            <a:r>
              <a:rPr lang="en-US" sz="14000" b="0" cap="none" spc="0" dirty="0" smtClean="0">
                <a:ln w="18415" cmpd="sng">
                  <a:solidFill>
                    <a:schemeClr val="bg1">
                      <a:lumMod val="85000"/>
                    </a:schemeClr>
                  </a:solidFill>
                  <a:prstDash val="solid"/>
                </a:ln>
                <a:solidFill>
                  <a:schemeClr val="bg1">
                    <a:lumMod val="85000"/>
                  </a:schemeClr>
                </a:solidFill>
                <a:effectLst/>
              </a:rPr>
              <a:t>DRAFT</a:t>
            </a:r>
            <a:endParaRPr lang="en-US" sz="14000" b="0" cap="none" spc="0" dirty="0">
              <a:ln w="18415" cmpd="sng">
                <a:solidFill>
                  <a:schemeClr val="bg1">
                    <a:lumMod val="85000"/>
                  </a:schemeClr>
                </a:solidFill>
                <a:prstDash val="solid"/>
              </a:ln>
              <a:solidFill>
                <a:schemeClr val="bg1">
                  <a:lumMod val="85000"/>
                </a:schemeClr>
              </a:solidFill>
              <a:effectLst/>
            </a:endParaRPr>
          </a:p>
        </p:txBody>
      </p:sp>
      <p:sp>
        <p:nvSpPr>
          <p:cNvPr id="25602" name="Rectangle 2"/>
          <p:cNvSpPr>
            <a:spLocks noGrp="1" noChangeArrowheads="1"/>
          </p:cNvSpPr>
          <p:nvPr>
            <p:ph type="title"/>
          </p:nvPr>
        </p:nvSpPr>
        <p:spPr bwMode="auto">
          <a:xfrm>
            <a:off x="474663" y="460375"/>
            <a:ext cx="8204200" cy="98742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title style</a:t>
            </a:r>
          </a:p>
        </p:txBody>
      </p:sp>
      <p:sp>
        <p:nvSpPr>
          <p:cNvPr id="25603" name="Rectangle 3"/>
          <p:cNvSpPr>
            <a:spLocks noGrp="1" noChangeArrowheads="1"/>
          </p:cNvSpPr>
          <p:nvPr>
            <p:ph type="body" idx="1"/>
          </p:nvPr>
        </p:nvSpPr>
        <p:spPr bwMode="auto">
          <a:xfrm>
            <a:off x="492125" y="1676400"/>
            <a:ext cx="8186738" cy="357505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Slide Number Placeholder 6"/>
          <p:cNvSpPr>
            <a:spLocks noGrp="1"/>
          </p:cNvSpPr>
          <p:nvPr>
            <p:ph type="sldNum" sz="quarter" idx="4"/>
          </p:nvPr>
        </p:nvSpPr>
        <p:spPr>
          <a:xfrm>
            <a:off x="173038" y="6453188"/>
            <a:ext cx="509587" cy="268287"/>
          </a:xfrm>
          <a:prstGeom prst="rect">
            <a:avLst/>
          </a:prstGeom>
        </p:spPr>
        <p:txBody>
          <a:bodyPr vert="horz" wrap="square" lIns="91440" tIns="45720" rIns="91440" bIns="45720" numCol="1" anchor="t" anchorCtr="0" compatLnSpc="1">
            <a:prstTxWarp prst="textNoShape">
              <a:avLst/>
            </a:prstTxWarp>
          </a:bodyPr>
          <a:lstStyle>
            <a:lvl1pPr>
              <a:defRPr sz="900">
                <a:solidFill>
                  <a:prstClr val="black"/>
                </a:solidFill>
                <a:latin typeface="+mn-lt"/>
                <a:ea typeface="ＭＳ Ｐゴシック" charset="-128"/>
                <a:cs typeface="+mn-cs"/>
              </a:defRPr>
            </a:lvl1pPr>
          </a:lstStyle>
          <a:p>
            <a:pPr>
              <a:defRPr/>
            </a:pPr>
            <a:fld id="{6BF31BFD-BB62-4C4D-924F-F5EA3092421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928" r:id="rId1"/>
    <p:sldLayoutId id="2147483929" r:id="rId2"/>
    <p:sldLayoutId id="2147483930" r:id="rId3"/>
    <p:sldLayoutId id="2147483931" r:id="rId4"/>
    <p:sldLayoutId id="2147483932" r:id="rId5"/>
    <p:sldLayoutId id="2147483933" r:id="rId6"/>
    <p:sldLayoutId id="2147483934" r:id="rId7"/>
    <p:sldLayoutId id="2147483935" r:id="rId8"/>
    <p:sldLayoutId id="2147483936" r:id="rId9"/>
    <p:sldLayoutId id="2147483937" r:id="rId10"/>
  </p:sldLayoutIdLst>
  <p:transition advTm="133550">
    <p:fade/>
  </p:transition>
  <p:hf hdr="0" ftr="0"/>
  <p:txStyles>
    <p:titleStyle>
      <a:lvl1pPr algn="l" rtl="0" eaLnBrk="0" fontAlgn="base" hangingPunct="0">
        <a:lnSpc>
          <a:spcPct val="85000"/>
        </a:lnSpc>
        <a:spcBef>
          <a:spcPct val="0"/>
        </a:spcBef>
        <a:spcAft>
          <a:spcPct val="0"/>
        </a:spcAft>
        <a:defRPr sz="3000" b="1">
          <a:solidFill>
            <a:srgbClr val="CB7023"/>
          </a:solidFill>
          <a:latin typeface="+mj-lt"/>
          <a:ea typeface="ＭＳ Ｐゴシック" pitchFamily="-109" charset="-128"/>
          <a:cs typeface="ＭＳ Ｐゴシック" pitchFamily="-107" charset="-128"/>
        </a:defRPr>
      </a:lvl1pPr>
      <a:lvl2pPr algn="l" rtl="0" eaLnBrk="0" fontAlgn="base" hangingPunct="0">
        <a:lnSpc>
          <a:spcPct val="85000"/>
        </a:lnSpc>
        <a:spcBef>
          <a:spcPct val="0"/>
        </a:spcBef>
        <a:spcAft>
          <a:spcPct val="0"/>
        </a:spcAft>
        <a:defRPr sz="3000" b="1">
          <a:solidFill>
            <a:srgbClr val="CB7023"/>
          </a:solidFill>
          <a:latin typeface="Arial" charset="0"/>
          <a:ea typeface="ＭＳ Ｐゴシック" pitchFamily="-109" charset="-128"/>
          <a:cs typeface="ＭＳ Ｐゴシック" pitchFamily="-107" charset="-128"/>
        </a:defRPr>
      </a:lvl2pPr>
      <a:lvl3pPr algn="l" rtl="0" eaLnBrk="0" fontAlgn="base" hangingPunct="0">
        <a:lnSpc>
          <a:spcPct val="85000"/>
        </a:lnSpc>
        <a:spcBef>
          <a:spcPct val="0"/>
        </a:spcBef>
        <a:spcAft>
          <a:spcPct val="0"/>
        </a:spcAft>
        <a:defRPr sz="3000" b="1">
          <a:solidFill>
            <a:srgbClr val="CB7023"/>
          </a:solidFill>
          <a:latin typeface="Arial" charset="0"/>
          <a:ea typeface="ＭＳ Ｐゴシック" pitchFamily="-109" charset="-128"/>
          <a:cs typeface="ＭＳ Ｐゴシック" pitchFamily="-107" charset="-128"/>
        </a:defRPr>
      </a:lvl3pPr>
      <a:lvl4pPr algn="l" rtl="0" eaLnBrk="0" fontAlgn="base" hangingPunct="0">
        <a:lnSpc>
          <a:spcPct val="85000"/>
        </a:lnSpc>
        <a:spcBef>
          <a:spcPct val="0"/>
        </a:spcBef>
        <a:spcAft>
          <a:spcPct val="0"/>
        </a:spcAft>
        <a:defRPr sz="3000" b="1">
          <a:solidFill>
            <a:srgbClr val="CB7023"/>
          </a:solidFill>
          <a:latin typeface="Arial" charset="0"/>
          <a:ea typeface="ＭＳ Ｐゴシック" pitchFamily="-109" charset="-128"/>
          <a:cs typeface="ＭＳ Ｐゴシック" pitchFamily="-107" charset="-128"/>
        </a:defRPr>
      </a:lvl4pPr>
      <a:lvl5pPr algn="l" rtl="0" eaLnBrk="0" fontAlgn="base" hangingPunct="0">
        <a:lnSpc>
          <a:spcPct val="85000"/>
        </a:lnSpc>
        <a:spcBef>
          <a:spcPct val="0"/>
        </a:spcBef>
        <a:spcAft>
          <a:spcPct val="0"/>
        </a:spcAft>
        <a:defRPr sz="3000" b="1">
          <a:solidFill>
            <a:srgbClr val="CB7023"/>
          </a:solidFill>
          <a:latin typeface="Arial" charset="0"/>
          <a:ea typeface="ＭＳ Ｐゴシック" pitchFamily="-109" charset="-128"/>
          <a:cs typeface="ＭＳ Ｐゴシック" pitchFamily="-107" charset="-128"/>
        </a:defRPr>
      </a:lvl5pPr>
      <a:lvl6pPr marL="457200" algn="l" rtl="0" eaLnBrk="1" fontAlgn="base" hangingPunct="1">
        <a:lnSpc>
          <a:spcPct val="85000"/>
        </a:lnSpc>
        <a:spcBef>
          <a:spcPct val="0"/>
        </a:spcBef>
        <a:spcAft>
          <a:spcPct val="0"/>
        </a:spcAft>
        <a:defRPr sz="3000" b="1">
          <a:solidFill>
            <a:srgbClr val="CB7023"/>
          </a:solidFill>
          <a:latin typeface="Arial" charset="0"/>
        </a:defRPr>
      </a:lvl6pPr>
      <a:lvl7pPr marL="914400" algn="l" rtl="0" eaLnBrk="1" fontAlgn="base" hangingPunct="1">
        <a:lnSpc>
          <a:spcPct val="85000"/>
        </a:lnSpc>
        <a:spcBef>
          <a:spcPct val="0"/>
        </a:spcBef>
        <a:spcAft>
          <a:spcPct val="0"/>
        </a:spcAft>
        <a:defRPr sz="3000" b="1">
          <a:solidFill>
            <a:srgbClr val="CB7023"/>
          </a:solidFill>
          <a:latin typeface="Arial" charset="0"/>
        </a:defRPr>
      </a:lvl7pPr>
      <a:lvl8pPr marL="1371600" algn="l" rtl="0" eaLnBrk="1" fontAlgn="base" hangingPunct="1">
        <a:lnSpc>
          <a:spcPct val="85000"/>
        </a:lnSpc>
        <a:spcBef>
          <a:spcPct val="0"/>
        </a:spcBef>
        <a:spcAft>
          <a:spcPct val="0"/>
        </a:spcAft>
        <a:defRPr sz="3000" b="1">
          <a:solidFill>
            <a:srgbClr val="CB7023"/>
          </a:solidFill>
          <a:latin typeface="Arial" charset="0"/>
        </a:defRPr>
      </a:lvl8pPr>
      <a:lvl9pPr marL="1828800" algn="l" rtl="0" eaLnBrk="1" fontAlgn="base" hangingPunct="1">
        <a:lnSpc>
          <a:spcPct val="85000"/>
        </a:lnSpc>
        <a:spcBef>
          <a:spcPct val="0"/>
        </a:spcBef>
        <a:spcAft>
          <a:spcPct val="0"/>
        </a:spcAft>
        <a:defRPr sz="3000" b="1">
          <a:solidFill>
            <a:srgbClr val="CB7023"/>
          </a:solidFill>
          <a:latin typeface="Arial" charset="0"/>
        </a:defRPr>
      </a:lvl9pPr>
    </p:titleStyle>
    <p:bodyStyle>
      <a:lvl1pPr marL="342900" indent="-342900" algn="l" rtl="0" eaLnBrk="0" fontAlgn="base" hangingPunct="0">
        <a:lnSpc>
          <a:spcPct val="85000"/>
        </a:lnSpc>
        <a:spcBef>
          <a:spcPct val="30000"/>
        </a:spcBef>
        <a:spcAft>
          <a:spcPct val="0"/>
        </a:spcAft>
        <a:buClr>
          <a:schemeClr val="folHlink"/>
        </a:buClr>
        <a:buBlip>
          <a:blip r:embed="rId12"/>
        </a:buBlip>
        <a:defRPr sz="2400">
          <a:solidFill>
            <a:schemeClr val="tx1"/>
          </a:solidFill>
          <a:latin typeface="+mn-lt"/>
          <a:ea typeface="ＭＳ Ｐゴシック" pitchFamily="-109" charset="-128"/>
          <a:cs typeface="ＭＳ Ｐゴシック" pitchFamily="-107" charset="-128"/>
        </a:defRPr>
      </a:lvl1pPr>
      <a:lvl2pPr marL="742950" indent="-285750" algn="l" rtl="0" eaLnBrk="0" fontAlgn="base" hangingPunct="0">
        <a:lnSpc>
          <a:spcPct val="85000"/>
        </a:lnSpc>
        <a:spcBef>
          <a:spcPct val="30000"/>
        </a:spcBef>
        <a:spcAft>
          <a:spcPct val="0"/>
        </a:spcAft>
        <a:buClr>
          <a:schemeClr val="tx2"/>
        </a:buClr>
        <a:buSzPct val="80000"/>
        <a:buBlip>
          <a:blip r:embed="rId13"/>
        </a:buBlip>
        <a:defRPr sz="2000">
          <a:solidFill>
            <a:schemeClr val="tx1"/>
          </a:solidFill>
          <a:latin typeface="+mn-lt"/>
          <a:ea typeface="ＭＳ Ｐゴシック" pitchFamily="-109" charset="-128"/>
          <a:cs typeface="ＭＳ Ｐゴシック"/>
        </a:defRPr>
      </a:lvl2pPr>
      <a:lvl3pPr marL="1143000" indent="-228600" algn="l" rtl="0" eaLnBrk="0" fontAlgn="base" hangingPunct="0">
        <a:lnSpc>
          <a:spcPct val="85000"/>
        </a:lnSpc>
        <a:spcBef>
          <a:spcPct val="30000"/>
        </a:spcBef>
        <a:spcAft>
          <a:spcPct val="0"/>
        </a:spcAft>
        <a:buClr>
          <a:srgbClr val="737373"/>
        </a:buClr>
        <a:buSzPct val="60000"/>
        <a:buBlip>
          <a:blip r:embed="rId14"/>
        </a:buBlip>
        <a:defRPr sz="2000">
          <a:solidFill>
            <a:schemeClr val="tx1"/>
          </a:solidFill>
          <a:latin typeface="+mn-lt"/>
          <a:ea typeface="ＭＳ Ｐゴシック" pitchFamily="-109" charset="-128"/>
          <a:cs typeface="ＭＳ Ｐゴシック"/>
        </a:defRPr>
      </a:lvl3pPr>
      <a:lvl4pPr marL="1600200" indent="-228600" algn="l" rtl="0" eaLnBrk="0" fontAlgn="base" hangingPunct="0">
        <a:lnSpc>
          <a:spcPct val="85000"/>
        </a:lnSpc>
        <a:spcBef>
          <a:spcPct val="30000"/>
        </a:spcBef>
        <a:spcAft>
          <a:spcPct val="0"/>
        </a:spcAft>
        <a:buBlip>
          <a:blip r:embed="rId15"/>
        </a:buBlip>
        <a:defRPr sz="1600">
          <a:solidFill>
            <a:schemeClr val="tx1"/>
          </a:solidFill>
          <a:latin typeface="+mn-lt"/>
          <a:ea typeface="ＭＳ Ｐゴシック" pitchFamily="-109" charset="-128"/>
          <a:cs typeface="ＭＳ Ｐゴシック"/>
        </a:defRPr>
      </a:lvl4pPr>
      <a:lvl5pPr marL="2057400" indent="-228600" algn="l" rtl="0" eaLnBrk="0" fontAlgn="base" hangingPunct="0">
        <a:spcBef>
          <a:spcPct val="20000"/>
        </a:spcBef>
        <a:spcAft>
          <a:spcPct val="0"/>
        </a:spcAft>
        <a:buBlip>
          <a:blip r:embed="rId12"/>
        </a:buBlip>
        <a:defRPr sz="1400">
          <a:solidFill>
            <a:schemeClr val="tx1"/>
          </a:solidFill>
          <a:latin typeface="+mn-lt"/>
          <a:ea typeface="ＭＳ Ｐゴシック" pitchFamily="-109" charset="-128"/>
          <a:cs typeface="ＭＳ Ｐゴシック"/>
        </a:defRPr>
      </a:lvl5pPr>
      <a:lvl6pPr marL="2514600" indent="-228600" algn="l" rtl="0" eaLnBrk="1" fontAlgn="base" hangingPunct="1">
        <a:spcBef>
          <a:spcPct val="20000"/>
        </a:spcBef>
        <a:spcAft>
          <a:spcPct val="0"/>
        </a:spcAft>
        <a:buBlip>
          <a:blip r:embed="rId15"/>
        </a:buBlip>
        <a:defRPr sz="1400">
          <a:solidFill>
            <a:schemeClr val="tx1"/>
          </a:solidFill>
          <a:latin typeface="+mn-lt"/>
        </a:defRPr>
      </a:lvl6pPr>
      <a:lvl7pPr marL="2971800" indent="-228600" algn="l" rtl="0" eaLnBrk="1" fontAlgn="base" hangingPunct="1">
        <a:spcBef>
          <a:spcPct val="20000"/>
        </a:spcBef>
        <a:spcAft>
          <a:spcPct val="0"/>
        </a:spcAft>
        <a:buBlip>
          <a:blip r:embed="rId15"/>
        </a:buBlip>
        <a:defRPr sz="1400">
          <a:solidFill>
            <a:schemeClr val="tx1"/>
          </a:solidFill>
          <a:latin typeface="+mn-lt"/>
        </a:defRPr>
      </a:lvl7pPr>
      <a:lvl8pPr marL="3429000" indent="-228600" algn="l" rtl="0" eaLnBrk="1" fontAlgn="base" hangingPunct="1">
        <a:spcBef>
          <a:spcPct val="20000"/>
        </a:spcBef>
        <a:spcAft>
          <a:spcPct val="0"/>
        </a:spcAft>
        <a:buBlip>
          <a:blip r:embed="rId15"/>
        </a:buBlip>
        <a:defRPr sz="1400">
          <a:solidFill>
            <a:schemeClr val="tx1"/>
          </a:solidFill>
          <a:latin typeface="+mn-lt"/>
        </a:defRPr>
      </a:lvl8pPr>
      <a:lvl9pPr marL="3886200" indent="-228600" algn="l" rtl="0" eaLnBrk="1" fontAlgn="base" hangingPunct="1">
        <a:spcBef>
          <a:spcPct val="20000"/>
        </a:spcBef>
        <a:spcAft>
          <a:spcPct val="0"/>
        </a:spcAft>
        <a:buBlip>
          <a:blip r:embed="rId15"/>
        </a:buBlip>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rot="20178735">
            <a:off x="868294" y="1917269"/>
            <a:ext cx="7382288" cy="2246769"/>
          </a:xfrm>
          <a:prstGeom prst="rect">
            <a:avLst/>
          </a:prstGeom>
          <a:noFill/>
        </p:spPr>
        <p:txBody>
          <a:bodyPr wrap="square" lIns="91440" tIns="45720" rIns="91440" bIns="45720">
            <a:spAutoFit/>
          </a:bodyPr>
          <a:lstStyle/>
          <a:p>
            <a:pPr algn="ctr"/>
            <a:r>
              <a:rPr lang="en-US" sz="14000" b="0" cap="none" spc="0" dirty="0" smtClean="0">
                <a:ln w="18415" cmpd="sng">
                  <a:solidFill>
                    <a:schemeClr val="bg1">
                      <a:lumMod val="85000"/>
                    </a:schemeClr>
                  </a:solidFill>
                  <a:prstDash val="solid"/>
                </a:ln>
                <a:solidFill>
                  <a:schemeClr val="bg1">
                    <a:lumMod val="85000"/>
                  </a:schemeClr>
                </a:solidFill>
                <a:effectLst/>
              </a:rPr>
              <a:t>DRAFT</a:t>
            </a:r>
            <a:endParaRPr lang="en-US" sz="14000" b="0" cap="none" spc="0" dirty="0">
              <a:ln w="18415" cmpd="sng">
                <a:solidFill>
                  <a:schemeClr val="bg1">
                    <a:lumMod val="85000"/>
                  </a:schemeClr>
                </a:solidFill>
                <a:prstDash val="solid"/>
              </a:ln>
              <a:solidFill>
                <a:schemeClr val="bg1">
                  <a:lumMod val="85000"/>
                </a:schemeClr>
              </a:solidFill>
              <a:effectLst/>
            </a:endParaRPr>
          </a:p>
        </p:txBody>
      </p:sp>
      <p:sp>
        <p:nvSpPr>
          <p:cNvPr id="3686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686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r>
              <a:rPr lang="en-US" smtClean="0"/>
              <a:t>11/15/2011 DRAFT</a:t>
            </a:r>
            <a:endParaRPr lang="en-US"/>
          </a:p>
        </p:txBody>
      </p:sp>
      <p:sp>
        <p:nvSpPr>
          <p:cNvPr id="5" name="Footer Placeholder 4"/>
          <p:cNvSpPr>
            <a:spLocks noGrp="1"/>
          </p:cNvSpPr>
          <p:nvPr>
            <p:ph type="ftr" sz="quarter" idx="3"/>
          </p:nvPr>
        </p:nvSpPr>
        <p:spPr>
          <a:xfrm>
            <a:off x="3124200" y="-7620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100" b="1">
                <a:solidFill>
                  <a:srgbClr val="898989"/>
                </a:solidFill>
                <a:latin typeface="Calibri" pitchFamily="34" charset="0"/>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400267FA-23C0-4416-A5D2-ACDCFAA8344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884" r:id="rId1"/>
    <p:sldLayoutId id="2147483883" r:id="rId2"/>
    <p:sldLayoutId id="2147483882" r:id="rId3"/>
    <p:sldLayoutId id="2147483881" r:id="rId4"/>
    <p:sldLayoutId id="2147483880" r:id="rId5"/>
    <p:sldLayoutId id="2147483879" r:id="rId6"/>
    <p:sldLayoutId id="2147483878" r:id="rId7"/>
    <p:sldLayoutId id="2147483877" r:id="rId8"/>
    <p:sldLayoutId id="2147483876" r:id="rId9"/>
    <p:sldLayoutId id="2147483875" r:id="rId10"/>
    <p:sldLayoutId id="2147483874" r:id="rId11"/>
  </p:sldLayoutIdLst>
  <p:hf hdr="0" ftr="0"/>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cs typeface="Arial" charset="0"/>
        </a:defRPr>
      </a:lvl2pPr>
      <a:lvl3pPr algn="ctr" rtl="0" eaLnBrk="0" fontAlgn="base" hangingPunct="0">
        <a:spcBef>
          <a:spcPct val="0"/>
        </a:spcBef>
        <a:spcAft>
          <a:spcPct val="0"/>
        </a:spcAft>
        <a:defRPr sz="4400">
          <a:solidFill>
            <a:schemeClr val="tx1"/>
          </a:solidFill>
          <a:latin typeface="Calibri" pitchFamily="34" charset="0"/>
          <a:cs typeface="Arial" charset="0"/>
        </a:defRPr>
      </a:lvl3pPr>
      <a:lvl4pPr algn="ctr" rtl="0" eaLnBrk="0" fontAlgn="base" hangingPunct="0">
        <a:spcBef>
          <a:spcPct val="0"/>
        </a:spcBef>
        <a:spcAft>
          <a:spcPct val="0"/>
        </a:spcAft>
        <a:defRPr sz="4400">
          <a:solidFill>
            <a:schemeClr val="tx1"/>
          </a:solidFill>
          <a:latin typeface="Calibri" pitchFamily="34" charset="0"/>
          <a:cs typeface="Arial" charset="0"/>
        </a:defRPr>
      </a:lvl4pPr>
      <a:lvl5pPr algn="ctr" rtl="0" eaLnBrk="0" fontAlgn="base" hangingPunct="0">
        <a:spcBef>
          <a:spcPct val="0"/>
        </a:spcBef>
        <a:spcAft>
          <a:spcPct val="0"/>
        </a:spcAft>
        <a:defRPr sz="4400">
          <a:solidFill>
            <a:schemeClr val="tx1"/>
          </a:solidFill>
          <a:latin typeface="Calibri" pitchFamily="34" charset="0"/>
          <a:cs typeface="Arial" charset="0"/>
        </a:defRPr>
      </a:lvl5pPr>
      <a:lvl6pPr marL="457200" algn="ctr" rtl="0" fontAlgn="base">
        <a:spcBef>
          <a:spcPct val="0"/>
        </a:spcBef>
        <a:spcAft>
          <a:spcPct val="0"/>
        </a:spcAft>
        <a:defRPr sz="4400">
          <a:solidFill>
            <a:schemeClr val="tx1"/>
          </a:solidFill>
          <a:latin typeface="Calibri" pitchFamily="34" charset="0"/>
          <a:cs typeface="Arial" charset="0"/>
        </a:defRPr>
      </a:lvl6pPr>
      <a:lvl7pPr marL="914400" algn="ctr" rtl="0" fontAlgn="base">
        <a:spcBef>
          <a:spcPct val="0"/>
        </a:spcBef>
        <a:spcAft>
          <a:spcPct val="0"/>
        </a:spcAft>
        <a:defRPr sz="4400">
          <a:solidFill>
            <a:schemeClr val="tx1"/>
          </a:solidFill>
          <a:latin typeface="Calibri" pitchFamily="34" charset="0"/>
          <a:cs typeface="Arial" charset="0"/>
        </a:defRPr>
      </a:lvl7pPr>
      <a:lvl8pPr marL="1371600" algn="ctr" rtl="0" fontAlgn="base">
        <a:spcBef>
          <a:spcPct val="0"/>
        </a:spcBef>
        <a:spcAft>
          <a:spcPct val="0"/>
        </a:spcAft>
        <a:defRPr sz="4400">
          <a:solidFill>
            <a:schemeClr val="tx1"/>
          </a:solidFill>
          <a:latin typeface="Calibri" pitchFamily="34" charset="0"/>
          <a:cs typeface="Arial" charset="0"/>
        </a:defRPr>
      </a:lvl8pPr>
      <a:lvl9pPr marL="1828800" algn="ctr" rtl="0" fontAlgn="base">
        <a:spcBef>
          <a:spcPct val="0"/>
        </a:spcBef>
        <a:spcAft>
          <a:spcPct val="0"/>
        </a:spcAft>
        <a:defRPr sz="4400">
          <a:solidFill>
            <a:schemeClr val="tx1"/>
          </a:solidFill>
          <a:latin typeface="Calibri" pitchFamily="34" charset="0"/>
          <a:cs typeface="Arial" charset="0"/>
        </a:defRPr>
      </a:lvl9pPr>
    </p:titleStyle>
    <p:bodyStyle>
      <a:lvl1pPr marL="342900" indent="-342900" algn="l" rtl="0" eaLnBrk="0" fontAlgn="base" hangingPunct="0">
        <a:spcBef>
          <a:spcPct val="20000"/>
        </a:spcBef>
        <a:spcAft>
          <a:spcPct val="0"/>
        </a:spcAft>
        <a:buFont typeface="Arial"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a:solidFill>
            <a:schemeClr val="tx1"/>
          </a:solidFill>
          <a:latin typeface="+mn-lt"/>
          <a:cs typeface="+mn-cs"/>
        </a:defRPr>
      </a:lvl2pPr>
      <a:lvl3pPr marL="1143000" indent="-228600" algn="l" rtl="0" eaLnBrk="0" fontAlgn="base" hangingPunct="0">
        <a:spcBef>
          <a:spcPct val="20000"/>
        </a:spcBef>
        <a:spcAft>
          <a:spcPct val="0"/>
        </a:spcAft>
        <a:buFont typeface="Arial" charset="0"/>
        <a:buChar char="•"/>
        <a:defRPr sz="2400">
          <a:solidFill>
            <a:schemeClr val="tx1"/>
          </a:solidFill>
          <a:latin typeface="+mn-lt"/>
          <a:cs typeface="+mn-cs"/>
        </a:defRPr>
      </a:lvl3pPr>
      <a:lvl4pPr marL="1600200" indent="-228600" algn="l" rtl="0" eaLnBrk="0" fontAlgn="base" hangingPunct="0">
        <a:spcBef>
          <a:spcPct val="20000"/>
        </a:spcBef>
        <a:spcAft>
          <a:spcPct val="0"/>
        </a:spcAft>
        <a:buFont typeface="Arial" charset="0"/>
        <a:buChar char="–"/>
        <a:defRPr sz="2000">
          <a:solidFill>
            <a:schemeClr val="tx1"/>
          </a:solidFill>
          <a:latin typeface="+mn-lt"/>
          <a:cs typeface="+mn-cs"/>
        </a:defRPr>
      </a:lvl4pPr>
      <a:lvl5pPr marL="2057400" indent="-228600" algn="l" rtl="0" eaLnBrk="0" fontAlgn="base" hangingPunct="0">
        <a:spcBef>
          <a:spcPct val="20000"/>
        </a:spcBef>
        <a:spcAft>
          <a:spcPct val="0"/>
        </a:spcAft>
        <a:buFont typeface="Arial" charset="0"/>
        <a:buChar char="»"/>
        <a:defRPr sz="2000">
          <a:solidFill>
            <a:schemeClr val="tx1"/>
          </a:solidFill>
          <a:latin typeface="+mn-lt"/>
          <a:cs typeface="+mn-cs"/>
        </a:defRPr>
      </a:lvl5pPr>
      <a:lvl6pPr marL="2514600" indent="-228600" algn="l" rtl="0" fontAlgn="base">
        <a:spcBef>
          <a:spcPct val="20000"/>
        </a:spcBef>
        <a:spcAft>
          <a:spcPct val="0"/>
        </a:spcAft>
        <a:buFont typeface="Arial" charset="0"/>
        <a:buChar char="»"/>
        <a:defRPr sz="2000">
          <a:solidFill>
            <a:schemeClr val="tx1"/>
          </a:solidFill>
          <a:latin typeface="+mn-lt"/>
          <a:cs typeface="+mn-cs"/>
        </a:defRPr>
      </a:lvl6pPr>
      <a:lvl7pPr marL="2971800" indent="-228600" algn="l" rtl="0" fontAlgn="base">
        <a:spcBef>
          <a:spcPct val="20000"/>
        </a:spcBef>
        <a:spcAft>
          <a:spcPct val="0"/>
        </a:spcAft>
        <a:buFont typeface="Arial" charset="0"/>
        <a:buChar char="»"/>
        <a:defRPr sz="2000">
          <a:solidFill>
            <a:schemeClr val="tx1"/>
          </a:solidFill>
          <a:latin typeface="+mn-lt"/>
          <a:cs typeface="+mn-cs"/>
        </a:defRPr>
      </a:lvl7pPr>
      <a:lvl8pPr marL="3429000" indent="-228600" algn="l" rtl="0" fontAlgn="base">
        <a:spcBef>
          <a:spcPct val="20000"/>
        </a:spcBef>
        <a:spcAft>
          <a:spcPct val="0"/>
        </a:spcAft>
        <a:buFont typeface="Arial" charset="0"/>
        <a:buChar char="»"/>
        <a:defRPr sz="2000">
          <a:solidFill>
            <a:schemeClr val="tx1"/>
          </a:solidFill>
          <a:latin typeface="+mn-lt"/>
          <a:cs typeface="+mn-cs"/>
        </a:defRPr>
      </a:lvl8pPr>
      <a:lvl9pPr marL="3886200" indent="-228600" algn="l" rtl="0" fontAlgn="base">
        <a:spcBef>
          <a:spcPct val="20000"/>
        </a:spcBef>
        <a:spcAft>
          <a:spcPct val="0"/>
        </a:spcAft>
        <a:buFont typeface="Arial" charset="0"/>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rot="20178735">
            <a:off x="868294" y="1917269"/>
            <a:ext cx="7382288" cy="2246769"/>
          </a:xfrm>
          <a:prstGeom prst="rect">
            <a:avLst/>
          </a:prstGeom>
          <a:noFill/>
        </p:spPr>
        <p:txBody>
          <a:bodyPr wrap="square" lIns="91440" tIns="45720" rIns="91440" bIns="45720">
            <a:spAutoFit/>
          </a:bodyPr>
          <a:lstStyle/>
          <a:p>
            <a:pPr algn="ctr"/>
            <a:r>
              <a:rPr lang="en-US" sz="14000" b="0" cap="none" spc="0" dirty="0" smtClean="0">
                <a:ln w="18415" cmpd="sng">
                  <a:solidFill>
                    <a:schemeClr val="bg1">
                      <a:lumMod val="85000"/>
                    </a:schemeClr>
                  </a:solidFill>
                  <a:prstDash val="solid"/>
                </a:ln>
                <a:solidFill>
                  <a:schemeClr val="bg1">
                    <a:lumMod val="85000"/>
                  </a:schemeClr>
                </a:solidFill>
                <a:effectLst/>
              </a:rPr>
              <a:t>DRAFT</a:t>
            </a:r>
            <a:endParaRPr lang="en-US" sz="14000" b="0" cap="none" spc="0" dirty="0">
              <a:ln w="18415" cmpd="sng">
                <a:solidFill>
                  <a:schemeClr val="bg1">
                    <a:lumMod val="85000"/>
                  </a:schemeClr>
                </a:solidFill>
                <a:prstDash val="solid"/>
              </a:ln>
              <a:solidFill>
                <a:schemeClr val="bg1">
                  <a:lumMod val="85000"/>
                </a:schemeClr>
              </a:solidFill>
              <a:effectLst/>
            </a:endParaRPr>
          </a:p>
        </p:txBody>
      </p:sp>
      <p:sp>
        <p:nvSpPr>
          <p:cNvPr id="49154"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915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cs typeface="+mn-cs"/>
              </a:defRPr>
            </a:lvl1pPr>
          </a:lstStyle>
          <a:p>
            <a:pPr>
              <a:defRPr/>
            </a:pPr>
            <a:r>
              <a:rPr lang="en-US" smtClean="0"/>
              <a:t>11/15/2011 DRAFT</a:t>
            </a:r>
            <a:endParaRPr lang="en-US"/>
          </a:p>
        </p:txBody>
      </p:sp>
      <p:sp>
        <p:nvSpPr>
          <p:cNvPr id="5" name="Footer Placeholder 4"/>
          <p:cNvSpPr>
            <a:spLocks noGrp="1"/>
          </p:cNvSpPr>
          <p:nvPr>
            <p:ph type="ftr" sz="quarter" idx="3"/>
          </p:nvPr>
        </p:nvSpPr>
        <p:spPr>
          <a:xfrm>
            <a:off x="3124200" y="-7620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100" b="1">
                <a:solidFill>
                  <a:srgbClr val="898989"/>
                </a:solidFill>
                <a:latin typeface="Calibri" pitchFamily="34" charset="0"/>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mn-lt"/>
                <a:cs typeface="+mn-cs"/>
              </a:defRPr>
            </a:lvl1pPr>
          </a:lstStyle>
          <a:p>
            <a:pPr>
              <a:defRPr/>
            </a:pPr>
            <a:fld id="{223638C8-CAC1-4679-B00F-27B45AF9A54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895" r:id="rId1"/>
    <p:sldLayoutId id="2147483894" r:id="rId2"/>
    <p:sldLayoutId id="2147483893" r:id="rId3"/>
    <p:sldLayoutId id="2147483892" r:id="rId4"/>
    <p:sldLayoutId id="2147483891" r:id="rId5"/>
    <p:sldLayoutId id="2147483890" r:id="rId6"/>
    <p:sldLayoutId id="2147483889" r:id="rId7"/>
    <p:sldLayoutId id="2147483888" r:id="rId8"/>
    <p:sldLayoutId id="2147483887" r:id="rId9"/>
    <p:sldLayoutId id="2147483886" r:id="rId10"/>
    <p:sldLayoutId id="2147483885" r:id="rId11"/>
  </p:sldLayoutIdLst>
  <p:hf hdr="0" ftr="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rot="20178735">
            <a:off x="868294" y="1917269"/>
            <a:ext cx="7382288" cy="2246769"/>
          </a:xfrm>
          <a:prstGeom prst="rect">
            <a:avLst/>
          </a:prstGeom>
          <a:noFill/>
        </p:spPr>
        <p:txBody>
          <a:bodyPr wrap="square" lIns="91440" tIns="45720" rIns="91440" bIns="45720">
            <a:spAutoFit/>
          </a:bodyPr>
          <a:lstStyle/>
          <a:p>
            <a:pPr algn="ctr"/>
            <a:r>
              <a:rPr lang="en-US" sz="14000" b="0" cap="none" spc="0" dirty="0" smtClean="0">
                <a:ln w="18415" cmpd="sng">
                  <a:solidFill>
                    <a:schemeClr val="bg1">
                      <a:lumMod val="85000"/>
                    </a:schemeClr>
                  </a:solidFill>
                  <a:prstDash val="solid"/>
                </a:ln>
                <a:solidFill>
                  <a:schemeClr val="bg1">
                    <a:lumMod val="85000"/>
                  </a:schemeClr>
                </a:solidFill>
                <a:effectLst/>
              </a:rPr>
              <a:t>DRAFT</a:t>
            </a:r>
            <a:endParaRPr lang="en-US" sz="14000" b="0" cap="none" spc="0" dirty="0">
              <a:ln w="18415" cmpd="sng">
                <a:solidFill>
                  <a:schemeClr val="bg1">
                    <a:lumMod val="85000"/>
                  </a:schemeClr>
                </a:solidFill>
                <a:prstDash val="solid"/>
              </a:ln>
              <a:solidFill>
                <a:schemeClr val="bg1">
                  <a:lumMod val="85000"/>
                </a:schemeClr>
              </a:solidFill>
              <a:effectLst/>
            </a:endParaRPr>
          </a:p>
        </p:txBody>
      </p:sp>
      <p:sp>
        <p:nvSpPr>
          <p:cNvPr id="61442"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443"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cs typeface="+mn-cs"/>
              </a:defRPr>
            </a:lvl1pPr>
          </a:lstStyle>
          <a:p>
            <a:pPr>
              <a:defRPr/>
            </a:pPr>
            <a:r>
              <a:rPr lang="en-US" smtClean="0"/>
              <a:t>11/15/2011 DRAFT</a:t>
            </a:r>
            <a:endParaRPr lang="en-US"/>
          </a:p>
        </p:txBody>
      </p:sp>
      <p:sp>
        <p:nvSpPr>
          <p:cNvPr id="5" name="Footer Placeholder 4"/>
          <p:cNvSpPr>
            <a:spLocks noGrp="1"/>
          </p:cNvSpPr>
          <p:nvPr>
            <p:ph type="ftr" sz="quarter" idx="3"/>
          </p:nvPr>
        </p:nvSpPr>
        <p:spPr>
          <a:xfrm>
            <a:off x="3124200" y="-7620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100" b="1">
                <a:solidFill>
                  <a:srgbClr val="898989"/>
                </a:solidFill>
                <a:latin typeface="Calibri" pitchFamily="34" charset="0"/>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mn-lt"/>
                <a:cs typeface="+mn-cs"/>
              </a:defRPr>
            </a:lvl1pPr>
          </a:lstStyle>
          <a:p>
            <a:pPr>
              <a:defRPr/>
            </a:pPr>
            <a:fld id="{29E6A4E8-18A5-4229-8FB3-DE05FE5ABD2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906" r:id="rId1"/>
    <p:sldLayoutId id="2147483905" r:id="rId2"/>
    <p:sldLayoutId id="2147483904" r:id="rId3"/>
    <p:sldLayoutId id="2147483903" r:id="rId4"/>
    <p:sldLayoutId id="2147483902" r:id="rId5"/>
    <p:sldLayoutId id="2147483901" r:id="rId6"/>
    <p:sldLayoutId id="2147483900" r:id="rId7"/>
    <p:sldLayoutId id="2147483899" r:id="rId8"/>
    <p:sldLayoutId id="2147483898" r:id="rId9"/>
    <p:sldLayoutId id="2147483897" r:id="rId10"/>
    <p:sldLayoutId id="2147483896" r:id="rId11"/>
  </p:sldLayoutIdLst>
  <p:hf hdr="0" ftr="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6.wmf"/><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9.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7.xml"/><Relationship Id="rId1" Type="http://schemas.openxmlformats.org/officeDocument/2006/relationships/slideLayout" Target="../slideLayouts/slideLayout39.xml"/><Relationship Id="rId5" Type="http://schemas.openxmlformats.org/officeDocument/2006/relationships/image" Target="../media/image39.png"/><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8.xml"/><Relationship Id="rId1" Type="http://schemas.openxmlformats.org/officeDocument/2006/relationships/slideLayout" Target="../slideLayouts/slideLayout39.xml"/><Relationship Id="rId5" Type="http://schemas.openxmlformats.org/officeDocument/2006/relationships/image" Target="../media/image42.emf"/><Relationship Id="rId4" Type="http://schemas.openxmlformats.org/officeDocument/2006/relationships/image" Target="../media/image41.jpeg"/></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9.xml"/><Relationship Id="rId1" Type="http://schemas.openxmlformats.org/officeDocument/2006/relationships/slideLayout" Target="../slideLayouts/slideLayout39.xml"/><Relationship Id="rId5" Type="http://schemas.openxmlformats.org/officeDocument/2006/relationships/image" Target="../media/image45.jpeg"/><Relationship Id="rId4" Type="http://schemas.openxmlformats.org/officeDocument/2006/relationships/image" Target="../media/image44.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6.xml"/></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1.xml"/><Relationship Id="rId1" Type="http://schemas.openxmlformats.org/officeDocument/2006/relationships/slideLayout" Target="../slideLayouts/slideLayout56.xml"/><Relationship Id="rId5" Type="http://schemas.openxmlformats.org/officeDocument/2006/relationships/image" Target="../media/image48.png"/><Relationship Id="rId4" Type="http://schemas.openxmlformats.org/officeDocument/2006/relationships/image" Target="../media/image47.png"/></Relationships>
</file>

<file path=ppt/slides/_rels/slide3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2.xml"/><Relationship Id="rId1" Type="http://schemas.openxmlformats.org/officeDocument/2006/relationships/slideLayout" Target="../slideLayouts/slideLayout56.xml"/><Relationship Id="rId4" Type="http://schemas.openxmlformats.org/officeDocument/2006/relationships/image" Target="../media/image50.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5.xml"/></Relationships>
</file>

<file path=ppt/slides/_rels/slide3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5.xml"/><Relationship Id="rId1" Type="http://schemas.openxmlformats.org/officeDocument/2006/relationships/slideLayout" Target="../slideLayouts/slideLayout45.xml"/><Relationship Id="rId5" Type="http://schemas.openxmlformats.org/officeDocument/2006/relationships/image" Target="../media/image52.jpeg"/><Relationship Id="rId4" Type="http://schemas.openxmlformats.org/officeDocument/2006/relationships/hyperlink" Target="http://www.eia.gov/electricity/annual/"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36.xml"/><Relationship Id="rId1" Type="http://schemas.openxmlformats.org/officeDocument/2006/relationships/slideLayout" Target="../slideLayouts/slideLayout45.xml"/><Relationship Id="rId6" Type="http://schemas.openxmlformats.org/officeDocument/2006/relationships/image" Target="../media/image56.wmf"/><Relationship Id="rId5" Type="http://schemas.openxmlformats.org/officeDocument/2006/relationships/image" Target="../media/image55.png"/><Relationship Id="rId4" Type="http://schemas.openxmlformats.org/officeDocument/2006/relationships/image" Target="../media/image54.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Can 43"/>
          <p:cNvSpPr/>
          <p:nvPr/>
        </p:nvSpPr>
        <p:spPr>
          <a:xfrm rot="16200000">
            <a:off x="4610100" y="419100"/>
            <a:ext cx="76200" cy="5486400"/>
          </a:xfrm>
          <a:prstGeom prst="can">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p>
        </p:txBody>
      </p:sp>
      <p:sp>
        <p:nvSpPr>
          <p:cNvPr id="14337" name="Title 1"/>
          <p:cNvSpPr>
            <a:spLocks noGrp="1"/>
          </p:cNvSpPr>
          <p:nvPr>
            <p:ph type="ctrTitle"/>
          </p:nvPr>
        </p:nvSpPr>
        <p:spPr>
          <a:xfrm>
            <a:off x="685800" y="663575"/>
            <a:ext cx="7772400" cy="1470025"/>
          </a:xfrm>
        </p:spPr>
        <p:txBody>
          <a:bodyPr rtlCol="0">
            <a:noAutofit/>
          </a:bodyPr>
          <a:lstStyle/>
          <a:p>
            <a:pPr eaLnBrk="1" fontAlgn="auto" hangingPunct="1">
              <a:spcAft>
                <a:spcPts val="0"/>
              </a:spcAft>
              <a:defRPr/>
            </a:pPr>
            <a:r>
              <a:rPr lang="en-US" sz="4500" b="1" dirty="0" smtClean="0">
                <a:solidFill>
                  <a:schemeClr val="accent1"/>
                </a:solidFill>
                <a:effectLst>
                  <a:outerShdw blurRad="38100" dist="38100" dir="2700000" algn="tl">
                    <a:srgbClr val="C0C0C0"/>
                  </a:outerShdw>
                </a:effectLst>
              </a:rPr>
              <a:t>Visioning the 21</a:t>
            </a:r>
            <a:r>
              <a:rPr lang="en-US" sz="4500" b="1" baseline="30000" dirty="0" smtClean="0">
                <a:solidFill>
                  <a:schemeClr val="accent1"/>
                </a:solidFill>
                <a:effectLst>
                  <a:outerShdw blurRad="38100" dist="38100" dir="2700000" algn="tl">
                    <a:srgbClr val="C0C0C0"/>
                  </a:outerShdw>
                </a:effectLst>
              </a:rPr>
              <a:t>st</a:t>
            </a:r>
            <a:r>
              <a:rPr lang="en-US" sz="4500" b="1" dirty="0" smtClean="0">
                <a:solidFill>
                  <a:schemeClr val="accent1"/>
                </a:solidFill>
                <a:effectLst>
                  <a:outerShdw blurRad="38100" dist="38100" dir="2700000" algn="tl">
                    <a:srgbClr val="C0C0C0"/>
                  </a:outerShdw>
                </a:effectLst>
              </a:rPr>
              <a:t> Century Electri</a:t>
            </a:r>
            <a:r>
              <a:rPr lang="en-US" sz="4500" b="1" dirty="0" smtClean="0">
                <a:solidFill>
                  <a:schemeClr val="accent1"/>
                </a:solidFill>
                <a:effectLst>
                  <a:outerShdw blurRad="38100" dist="38100" dir="2700000" algn="tl">
                    <a:srgbClr val="C0C0C0"/>
                  </a:outerShdw>
                </a:effectLst>
              </a:rPr>
              <a:t>city Industry: Outcomes and Strategies for</a:t>
            </a:r>
            <a:r>
              <a:rPr lang="en-US" sz="4500" b="1" dirty="0" smtClean="0">
                <a:solidFill>
                  <a:schemeClr val="accent1"/>
                </a:solidFill>
                <a:effectLst>
                  <a:outerShdw blurRad="38100" dist="38100" dir="2700000" algn="tl">
                    <a:srgbClr val="C0C0C0"/>
                  </a:outerShdw>
                </a:effectLst>
              </a:rPr>
              <a:t> America</a:t>
            </a:r>
            <a:endParaRPr lang="en-US" sz="4500" b="1" dirty="0" smtClean="0">
              <a:solidFill>
                <a:schemeClr val="accent1"/>
              </a:solidFill>
              <a:effectLst>
                <a:outerShdw blurRad="38100" dist="38100" dir="2700000" algn="tl">
                  <a:srgbClr val="C0C0C0"/>
                </a:outerShdw>
              </a:effectLst>
            </a:endParaRPr>
          </a:p>
        </p:txBody>
      </p:sp>
      <p:sp>
        <p:nvSpPr>
          <p:cNvPr id="3" name="Subtitle 2"/>
          <p:cNvSpPr>
            <a:spLocks noGrp="1"/>
          </p:cNvSpPr>
          <p:nvPr>
            <p:ph type="subTitle" idx="1"/>
          </p:nvPr>
        </p:nvSpPr>
        <p:spPr>
          <a:xfrm>
            <a:off x="1371600" y="3810000"/>
            <a:ext cx="6400800" cy="2514600"/>
          </a:xfrm>
        </p:spPr>
        <p:txBody>
          <a:bodyPr rtlCol="0">
            <a:normAutofit lnSpcReduction="10000"/>
          </a:bodyPr>
          <a:lstStyle/>
          <a:p>
            <a:pPr eaLnBrk="1" fontAlgn="auto" hangingPunct="1">
              <a:lnSpc>
                <a:spcPct val="90000"/>
              </a:lnSpc>
              <a:spcAft>
                <a:spcPts val="0"/>
              </a:spcAft>
              <a:buFont typeface="Arial" pitchFamily="34" charset="0"/>
              <a:buNone/>
              <a:defRPr/>
            </a:pPr>
            <a:endParaRPr lang="en-US" sz="2700" dirty="0" smtClean="0">
              <a:solidFill>
                <a:schemeClr val="bg1">
                  <a:lumMod val="50000"/>
                </a:schemeClr>
              </a:solidFill>
            </a:endParaRPr>
          </a:p>
          <a:p>
            <a:pPr eaLnBrk="1" fontAlgn="auto" hangingPunct="1">
              <a:lnSpc>
                <a:spcPct val="90000"/>
              </a:lnSpc>
              <a:spcAft>
                <a:spcPts val="0"/>
              </a:spcAft>
              <a:buFont typeface="Arial" pitchFamily="34" charset="0"/>
              <a:buNone/>
              <a:defRPr/>
            </a:pPr>
            <a:r>
              <a:rPr lang="en-US" sz="2700" dirty="0" smtClean="0">
                <a:solidFill>
                  <a:schemeClr val="tx1"/>
                </a:solidFill>
                <a:effectLst>
                  <a:outerShdw blurRad="38100" dist="38100" dir="2700000" algn="tl">
                    <a:srgbClr val="000000">
                      <a:alpha val="43137"/>
                    </a:srgbClr>
                  </a:outerShdw>
                </a:effectLst>
              </a:rPr>
              <a:t>U.S</a:t>
            </a:r>
            <a:r>
              <a:rPr lang="en-US" sz="2700" dirty="0" smtClean="0">
                <a:solidFill>
                  <a:schemeClr val="tx1"/>
                </a:solidFill>
                <a:effectLst>
                  <a:outerShdw blurRad="38100" dist="38100" dir="2700000" algn="tl">
                    <a:srgbClr val="000000">
                      <a:alpha val="43137"/>
                    </a:srgbClr>
                  </a:outerShdw>
                </a:effectLst>
              </a:rPr>
              <a:t>. Department of Energy</a:t>
            </a:r>
          </a:p>
          <a:p>
            <a:pPr eaLnBrk="1" fontAlgn="auto" hangingPunct="1">
              <a:lnSpc>
                <a:spcPct val="90000"/>
              </a:lnSpc>
              <a:spcAft>
                <a:spcPts val="0"/>
              </a:spcAft>
              <a:buFont typeface="Arial" pitchFamily="34" charset="0"/>
              <a:buNone/>
              <a:defRPr/>
            </a:pPr>
            <a:r>
              <a:rPr lang="en-US" sz="2700" b="1" i="1" dirty="0" smtClean="0">
                <a:solidFill>
                  <a:schemeClr val="tx1"/>
                </a:solidFill>
                <a:effectLst>
                  <a:outerShdw blurRad="38100" dist="38100" dir="2700000" algn="tl">
                    <a:srgbClr val="000000">
                      <a:alpha val="43137"/>
                    </a:srgbClr>
                  </a:outerShdw>
                </a:effectLst>
              </a:rPr>
              <a:t>Draft Vision of a Future Electric Grid</a:t>
            </a:r>
            <a:endParaRPr lang="en-US" sz="2700" b="1" i="1" dirty="0" smtClean="0">
              <a:solidFill>
                <a:schemeClr val="tx1"/>
              </a:solidFill>
              <a:effectLst>
                <a:outerShdw blurRad="38100" dist="38100" dir="2700000" algn="tl">
                  <a:srgbClr val="000000">
                    <a:alpha val="43137"/>
                  </a:srgbClr>
                </a:outerShdw>
              </a:effectLst>
            </a:endParaRPr>
          </a:p>
          <a:p>
            <a:pPr eaLnBrk="1" fontAlgn="auto" hangingPunct="1">
              <a:lnSpc>
                <a:spcPct val="90000"/>
              </a:lnSpc>
              <a:spcAft>
                <a:spcPts val="0"/>
              </a:spcAft>
              <a:buFont typeface="Arial" pitchFamily="34" charset="0"/>
              <a:buNone/>
              <a:defRPr/>
            </a:pPr>
            <a:endParaRPr lang="en-US" sz="2700" dirty="0" smtClean="0">
              <a:solidFill>
                <a:schemeClr val="bg1">
                  <a:lumMod val="50000"/>
                </a:schemeClr>
              </a:solidFill>
            </a:endParaRPr>
          </a:p>
          <a:p>
            <a:pPr eaLnBrk="1" fontAlgn="auto" hangingPunct="1">
              <a:lnSpc>
                <a:spcPct val="90000"/>
              </a:lnSpc>
              <a:spcAft>
                <a:spcPts val="0"/>
              </a:spcAft>
              <a:buFont typeface="Arial" pitchFamily="34" charset="0"/>
              <a:buNone/>
              <a:defRPr/>
            </a:pPr>
            <a:r>
              <a:rPr lang="en-US" sz="2400" b="1" dirty="0" smtClean="0">
                <a:solidFill>
                  <a:schemeClr val="bg1">
                    <a:lumMod val="50000"/>
                  </a:schemeClr>
                </a:solidFill>
              </a:rPr>
              <a:t>National Electricity Forum</a:t>
            </a:r>
            <a:endParaRPr lang="en-US" sz="2400" b="1" dirty="0" smtClean="0">
              <a:solidFill>
                <a:schemeClr val="bg1">
                  <a:lumMod val="50000"/>
                </a:schemeClr>
              </a:solidFill>
            </a:endParaRPr>
          </a:p>
          <a:p>
            <a:pPr eaLnBrk="1" fontAlgn="auto" hangingPunct="1">
              <a:lnSpc>
                <a:spcPct val="90000"/>
              </a:lnSpc>
              <a:spcAft>
                <a:spcPts val="0"/>
              </a:spcAft>
              <a:buFont typeface="Arial" pitchFamily="34" charset="0"/>
              <a:buNone/>
              <a:defRPr/>
            </a:pPr>
            <a:r>
              <a:rPr lang="en-US" sz="2400" dirty="0" smtClean="0">
                <a:solidFill>
                  <a:schemeClr val="bg1">
                    <a:lumMod val="50000"/>
                  </a:schemeClr>
                </a:solidFill>
              </a:rPr>
              <a:t>February 8–9, 2012</a:t>
            </a:r>
            <a:endParaRPr lang="en-US" sz="2400" dirty="0" smtClean="0">
              <a:solidFill>
                <a:schemeClr val="bg1">
                  <a:lumMod val="50000"/>
                </a:schemeClr>
              </a:solidFill>
            </a:endParaRPr>
          </a:p>
        </p:txBody>
      </p:sp>
      <p:sp>
        <p:nvSpPr>
          <p:cNvPr id="5" name="Slide Number Placeholder 4"/>
          <p:cNvSpPr>
            <a:spLocks noGrp="1"/>
          </p:cNvSpPr>
          <p:nvPr>
            <p:ph type="sldNum" sz="quarter" idx="11"/>
          </p:nvPr>
        </p:nvSpPr>
        <p:spPr/>
        <p:txBody>
          <a:bodyPr/>
          <a:lstStyle/>
          <a:p>
            <a:pPr>
              <a:defRPr/>
            </a:pPr>
            <a:fld id="{E7CBCFA1-F867-4903-82D0-055E1830BF9D}" type="slidenum">
              <a:rPr lang="en-US"/>
              <a:pPr>
                <a:defRPr/>
              </a:pPr>
              <a:t>1</a:t>
            </a:fld>
            <a:endParaRPr lang="en-US" dirty="0"/>
          </a:p>
        </p:txBody>
      </p:sp>
      <p:pic>
        <p:nvPicPr>
          <p:cNvPr id="75783" name="Picture 2" descr="http://taketheplungecoffee.com/images/uploads/For%20USA%20Coffee%20Products%20-%20Search%20Here.png"/>
          <p:cNvPicPr>
            <a:picLocks noChangeAspect="1" noChangeArrowheads="1"/>
          </p:cNvPicPr>
          <p:nvPr/>
        </p:nvPicPr>
        <p:blipFill>
          <a:blip r:embed="rId3" cstate="print">
            <a:clrChange>
              <a:clrFrom>
                <a:srgbClr val="FFFFFF"/>
              </a:clrFrom>
              <a:clrTo>
                <a:srgbClr val="FFFFFF">
                  <a:alpha val="0"/>
                </a:srgbClr>
              </a:clrTo>
            </a:clrChange>
            <a:lum bright="-16000"/>
          </a:blip>
          <a:srcRect/>
          <a:stretch>
            <a:fillRect/>
          </a:stretch>
        </p:blipFill>
        <p:spPr bwMode="auto">
          <a:xfrm>
            <a:off x="3743325" y="2438400"/>
            <a:ext cx="1819275" cy="1524000"/>
          </a:xfrm>
          <a:prstGeom prst="rect">
            <a:avLst/>
          </a:prstGeom>
          <a:noFill/>
          <a:ln w="9525">
            <a:noFill/>
            <a:miter lim="800000"/>
            <a:headEnd/>
            <a:tailEnd/>
          </a:ln>
        </p:spPr>
      </p:pic>
      <p:grpSp>
        <p:nvGrpSpPr>
          <p:cNvPr id="75784" name="Group 9"/>
          <p:cNvGrpSpPr>
            <a:grpSpLocks/>
          </p:cNvGrpSpPr>
          <p:nvPr/>
        </p:nvGrpSpPr>
        <p:grpSpPr bwMode="auto">
          <a:xfrm>
            <a:off x="7086600" y="2971800"/>
            <a:ext cx="533400" cy="381000"/>
            <a:chOff x="5943600" y="3352800"/>
            <a:chExt cx="533400" cy="381000"/>
          </a:xfrm>
        </p:grpSpPr>
        <p:sp>
          <p:nvSpPr>
            <p:cNvPr id="7" name="Flowchart: Delay 6"/>
            <p:cNvSpPr/>
            <p:nvPr/>
          </p:nvSpPr>
          <p:spPr>
            <a:xfrm flipH="1">
              <a:off x="5943600" y="3352800"/>
              <a:ext cx="381000" cy="381000"/>
            </a:xfrm>
            <a:prstGeom prst="flowChartDelay">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p>
          </p:txBody>
        </p:sp>
        <p:sp>
          <p:nvSpPr>
            <p:cNvPr id="8" name="Rectangle 7"/>
            <p:cNvSpPr/>
            <p:nvPr/>
          </p:nvSpPr>
          <p:spPr>
            <a:xfrm>
              <a:off x="6324600" y="3429000"/>
              <a:ext cx="152400" cy="76200"/>
            </a:xfrm>
            <a:prstGeom prst="rect">
              <a:avLst/>
            </a:prstGeom>
          </p:spPr>
          <p:style>
            <a:lnRef idx="0">
              <a:schemeClr val="accent6"/>
            </a:lnRef>
            <a:fillRef idx="3">
              <a:schemeClr val="accent6"/>
            </a:fillRef>
            <a:effectRef idx="3">
              <a:schemeClr val="accent6"/>
            </a:effectRef>
            <a:fontRef idx="minor">
              <a:schemeClr val="lt1"/>
            </a:fontRef>
          </p:style>
          <p:txBody>
            <a:bodyPr anchor="ctr"/>
            <a:lstStyle/>
            <a:p>
              <a:pPr algn="ctr">
                <a:defRPr/>
              </a:pPr>
              <a:endParaRPr lang="en-US"/>
            </a:p>
          </p:txBody>
        </p:sp>
        <p:sp>
          <p:nvSpPr>
            <p:cNvPr id="9" name="Rectangle 8"/>
            <p:cNvSpPr/>
            <p:nvPr/>
          </p:nvSpPr>
          <p:spPr>
            <a:xfrm>
              <a:off x="6324600" y="3581400"/>
              <a:ext cx="152400" cy="76200"/>
            </a:xfrm>
            <a:prstGeom prst="rect">
              <a:avLst/>
            </a:prstGeom>
          </p:spPr>
          <p:style>
            <a:lnRef idx="0">
              <a:schemeClr val="accent6"/>
            </a:lnRef>
            <a:fillRef idx="3">
              <a:schemeClr val="accent6"/>
            </a:fillRef>
            <a:effectRef idx="3">
              <a:schemeClr val="accent6"/>
            </a:effectRef>
            <a:fontRef idx="minor">
              <a:schemeClr val="lt1"/>
            </a:fontRef>
          </p:style>
          <p:txBody>
            <a:bodyPr anchor="ctr"/>
            <a:lstStyle/>
            <a:p>
              <a:pPr algn="ctr">
                <a:defRPr/>
              </a:pPr>
              <a:endParaRPr lang="en-US"/>
            </a:p>
          </p:txBody>
        </p:sp>
      </p:grpSp>
      <p:sp>
        <p:nvSpPr>
          <p:cNvPr id="11" name="Sun 10"/>
          <p:cNvSpPr/>
          <p:nvPr/>
        </p:nvSpPr>
        <p:spPr>
          <a:xfrm>
            <a:off x="8001000" y="1905000"/>
            <a:ext cx="914400" cy="914400"/>
          </a:xfrm>
          <a:prstGeom prst="sun">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p>
        </p:txBody>
      </p:sp>
      <p:grpSp>
        <p:nvGrpSpPr>
          <p:cNvPr id="75788" name="Group 21"/>
          <p:cNvGrpSpPr>
            <a:grpSpLocks/>
          </p:cNvGrpSpPr>
          <p:nvPr/>
        </p:nvGrpSpPr>
        <p:grpSpPr bwMode="auto">
          <a:xfrm>
            <a:off x="8224838" y="3468688"/>
            <a:ext cx="466725" cy="1063625"/>
            <a:chOff x="7772400" y="3050369"/>
            <a:chExt cx="466777" cy="1064431"/>
          </a:xfrm>
        </p:grpSpPr>
        <p:sp>
          <p:nvSpPr>
            <p:cNvPr id="21" name="Isosceles Triangle 20"/>
            <p:cNvSpPr/>
            <p:nvPr/>
          </p:nvSpPr>
          <p:spPr>
            <a:xfrm>
              <a:off x="8077200" y="3124200"/>
              <a:ext cx="76200" cy="990600"/>
            </a:xfrm>
            <a:prstGeom prst="triangle">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p>
          </p:txBody>
        </p:sp>
        <p:grpSp>
          <p:nvGrpSpPr>
            <p:cNvPr id="75889" name="Group 19"/>
            <p:cNvGrpSpPr>
              <a:grpSpLocks/>
            </p:cNvGrpSpPr>
            <p:nvPr/>
          </p:nvGrpSpPr>
          <p:grpSpPr bwMode="auto">
            <a:xfrm rot="-1127585">
              <a:off x="7772400" y="3050369"/>
              <a:ext cx="466777" cy="607231"/>
              <a:chOff x="7772400" y="2974169"/>
              <a:chExt cx="753975" cy="980848"/>
            </a:xfrm>
          </p:grpSpPr>
          <p:sp>
            <p:nvSpPr>
              <p:cNvPr id="17" name="Oval 16"/>
              <p:cNvSpPr/>
              <p:nvPr/>
            </p:nvSpPr>
            <p:spPr>
              <a:xfrm>
                <a:off x="7772400" y="3429000"/>
                <a:ext cx="533400" cy="152400"/>
              </a:xfrm>
              <a:prstGeom prst="ellipse">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p>
            </p:txBody>
          </p:sp>
          <p:sp>
            <p:nvSpPr>
              <p:cNvPr id="18" name="Oval 17"/>
              <p:cNvSpPr/>
              <p:nvPr/>
            </p:nvSpPr>
            <p:spPr>
              <a:xfrm rot="3196072">
                <a:off x="8183475" y="3612117"/>
                <a:ext cx="533400" cy="152400"/>
              </a:xfrm>
              <a:prstGeom prst="ellipse">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p>
            </p:txBody>
          </p:sp>
          <p:sp>
            <p:nvSpPr>
              <p:cNvPr id="19" name="Oval 18"/>
              <p:cNvSpPr/>
              <p:nvPr/>
            </p:nvSpPr>
            <p:spPr>
              <a:xfrm rot="18000000">
                <a:off x="8162242" y="3164669"/>
                <a:ext cx="533400" cy="152400"/>
              </a:xfrm>
              <a:prstGeom prst="ellipse">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p>
            </p:txBody>
          </p:sp>
        </p:grpSp>
      </p:grpSp>
      <p:grpSp>
        <p:nvGrpSpPr>
          <p:cNvPr id="75789" name="Group 41"/>
          <p:cNvGrpSpPr>
            <a:grpSpLocks/>
          </p:cNvGrpSpPr>
          <p:nvPr/>
        </p:nvGrpSpPr>
        <p:grpSpPr bwMode="auto">
          <a:xfrm>
            <a:off x="8153400" y="5181600"/>
            <a:ext cx="609600" cy="914400"/>
            <a:chOff x="7924800" y="4572000"/>
            <a:chExt cx="914400" cy="1371600"/>
          </a:xfrm>
        </p:grpSpPr>
        <p:sp>
          <p:nvSpPr>
            <p:cNvPr id="27" name="Can 26"/>
            <p:cNvSpPr/>
            <p:nvPr/>
          </p:nvSpPr>
          <p:spPr>
            <a:xfrm>
              <a:off x="8351521" y="5029200"/>
              <a:ext cx="60959" cy="914400"/>
            </a:xfrm>
            <a:prstGeom prst="can">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p>
          </p:txBody>
        </p:sp>
        <p:grpSp>
          <p:nvGrpSpPr>
            <p:cNvPr id="75849" name="Group 38"/>
            <p:cNvGrpSpPr>
              <a:grpSpLocks/>
            </p:cNvGrpSpPr>
            <p:nvPr/>
          </p:nvGrpSpPr>
          <p:grpSpPr bwMode="auto">
            <a:xfrm>
              <a:off x="8318500" y="4572000"/>
              <a:ext cx="127000" cy="914400"/>
              <a:chOff x="8318500" y="4572000"/>
              <a:chExt cx="127000" cy="914400"/>
            </a:xfrm>
          </p:grpSpPr>
          <p:sp>
            <p:nvSpPr>
              <p:cNvPr id="25" name="Oval 24"/>
              <p:cNvSpPr/>
              <p:nvPr/>
            </p:nvSpPr>
            <p:spPr>
              <a:xfrm>
                <a:off x="8318500" y="4572000"/>
                <a:ext cx="127000" cy="381000"/>
              </a:xfrm>
              <a:prstGeom prst="ellipse">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p>
            </p:txBody>
          </p:sp>
          <p:sp>
            <p:nvSpPr>
              <p:cNvPr id="29" name="Oval 28"/>
              <p:cNvSpPr/>
              <p:nvPr/>
            </p:nvSpPr>
            <p:spPr>
              <a:xfrm>
                <a:off x="8318500" y="5105400"/>
                <a:ext cx="127000" cy="381000"/>
              </a:xfrm>
              <a:prstGeom prst="ellipse">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p>
            </p:txBody>
          </p:sp>
        </p:grpSp>
        <p:grpSp>
          <p:nvGrpSpPr>
            <p:cNvPr id="75850" name="Group 31"/>
            <p:cNvGrpSpPr>
              <a:grpSpLocks/>
            </p:cNvGrpSpPr>
            <p:nvPr/>
          </p:nvGrpSpPr>
          <p:grpSpPr bwMode="auto">
            <a:xfrm rot="-5400000">
              <a:off x="8318500" y="4572001"/>
              <a:ext cx="127000" cy="914400"/>
              <a:chOff x="8470900" y="4724400"/>
              <a:chExt cx="127000" cy="914400"/>
            </a:xfrm>
          </p:grpSpPr>
          <p:sp>
            <p:nvSpPr>
              <p:cNvPr id="30" name="Oval 29"/>
              <p:cNvSpPr/>
              <p:nvPr/>
            </p:nvSpPr>
            <p:spPr>
              <a:xfrm>
                <a:off x="8470900" y="4724400"/>
                <a:ext cx="127000" cy="381000"/>
              </a:xfrm>
              <a:prstGeom prst="ellipse">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p>
            </p:txBody>
          </p:sp>
          <p:sp>
            <p:nvSpPr>
              <p:cNvPr id="31" name="Oval 30"/>
              <p:cNvSpPr/>
              <p:nvPr/>
            </p:nvSpPr>
            <p:spPr>
              <a:xfrm>
                <a:off x="8470900" y="5257800"/>
                <a:ext cx="127000" cy="381000"/>
              </a:xfrm>
              <a:prstGeom prst="ellipse">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p>
            </p:txBody>
          </p:sp>
        </p:grpSp>
        <p:grpSp>
          <p:nvGrpSpPr>
            <p:cNvPr id="75851" name="Group 32"/>
            <p:cNvGrpSpPr>
              <a:grpSpLocks/>
            </p:cNvGrpSpPr>
            <p:nvPr/>
          </p:nvGrpSpPr>
          <p:grpSpPr bwMode="auto">
            <a:xfrm rot="-7878488">
              <a:off x="8318500" y="4572000"/>
              <a:ext cx="127000" cy="914400"/>
              <a:chOff x="8470900" y="4724400"/>
              <a:chExt cx="127000" cy="914400"/>
            </a:xfrm>
          </p:grpSpPr>
          <p:sp>
            <p:nvSpPr>
              <p:cNvPr id="34" name="Oval 33"/>
              <p:cNvSpPr/>
              <p:nvPr/>
            </p:nvSpPr>
            <p:spPr>
              <a:xfrm>
                <a:off x="8470900" y="4724400"/>
                <a:ext cx="127000" cy="381000"/>
              </a:xfrm>
              <a:prstGeom prst="ellipse">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p>
            </p:txBody>
          </p:sp>
          <p:sp>
            <p:nvSpPr>
              <p:cNvPr id="35" name="Oval 34"/>
              <p:cNvSpPr/>
              <p:nvPr/>
            </p:nvSpPr>
            <p:spPr>
              <a:xfrm>
                <a:off x="8470900" y="5257800"/>
                <a:ext cx="127000" cy="381000"/>
              </a:xfrm>
              <a:prstGeom prst="ellipse">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p>
            </p:txBody>
          </p:sp>
        </p:grpSp>
        <p:grpSp>
          <p:nvGrpSpPr>
            <p:cNvPr id="75852" name="Group 35"/>
            <p:cNvGrpSpPr>
              <a:grpSpLocks/>
            </p:cNvGrpSpPr>
            <p:nvPr/>
          </p:nvGrpSpPr>
          <p:grpSpPr bwMode="auto">
            <a:xfrm rot="8256488">
              <a:off x="8318500" y="4572000"/>
              <a:ext cx="127000" cy="914400"/>
              <a:chOff x="8470900" y="4724400"/>
              <a:chExt cx="127000" cy="914400"/>
            </a:xfrm>
          </p:grpSpPr>
          <p:sp>
            <p:nvSpPr>
              <p:cNvPr id="37" name="Oval 36"/>
              <p:cNvSpPr/>
              <p:nvPr/>
            </p:nvSpPr>
            <p:spPr>
              <a:xfrm>
                <a:off x="8470900" y="4724400"/>
                <a:ext cx="127000" cy="381000"/>
              </a:xfrm>
              <a:prstGeom prst="ellipse">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p>
            </p:txBody>
          </p:sp>
          <p:sp>
            <p:nvSpPr>
              <p:cNvPr id="38" name="Oval 37"/>
              <p:cNvSpPr/>
              <p:nvPr/>
            </p:nvSpPr>
            <p:spPr>
              <a:xfrm>
                <a:off x="8470900" y="5257800"/>
                <a:ext cx="127000" cy="381000"/>
              </a:xfrm>
              <a:prstGeom prst="ellipse">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p>
            </p:txBody>
          </p:sp>
        </p:grpSp>
        <p:sp>
          <p:nvSpPr>
            <p:cNvPr id="24" name="Oval 23"/>
            <p:cNvSpPr/>
            <p:nvPr/>
          </p:nvSpPr>
          <p:spPr>
            <a:xfrm>
              <a:off x="8229600" y="4876800"/>
              <a:ext cx="304800" cy="304800"/>
            </a:xfrm>
            <a:prstGeom prst="ellipse">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p>
          </p:txBody>
        </p:sp>
        <p:sp>
          <p:nvSpPr>
            <p:cNvPr id="40" name="Oval 39"/>
            <p:cNvSpPr/>
            <p:nvPr/>
          </p:nvSpPr>
          <p:spPr>
            <a:xfrm rot="1266290">
              <a:off x="7936904" y="5563602"/>
              <a:ext cx="457200" cy="152400"/>
            </a:xfrm>
            <a:prstGeom prst="ellipse">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p>
          </p:txBody>
        </p:sp>
        <p:sp>
          <p:nvSpPr>
            <p:cNvPr id="41" name="Oval 40"/>
            <p:cNvSpPr/>
            <p:nvPr/>
          </p:nvSpPr>
          <p:spPr>
            <a:xfrm rot="20023930">
              <a:off x="8371882" y="5503503"/>
              <a:ext cx="457200" cy="152400"/>
            </a:xfrm>
            <a:prstGeom prst="ellipse">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p>
          </p:txBody>
        </p:sp>
      </p:grpSp>
      <p:grpSp>
        <p:nvGrpSpPr>
          <p:cNvPr id="75790" name="Group 44"/>
          <p:cNvGrpSpPr>
            <a:grpSpLocks/>
          </p:cNvGrpSpPr>
          <p:nvPr/>
        </p:nvGrpSpPr>
        <p:grpSpPr bwMode="auto">
          <a:xfrm flipH="1">
            <a:off x="1676400" y="2971800"/>
            <a:ext cx="533400" cy="381000"/>
            <a:chOff x="5943600" y="3352800"/>
            <a:chExt cx="533400" cy="381000"/>
          </a:xfrm>
        </p:grpSpPr>
        <p:sp>
          <p:nvSpPr>
            <p:cNvPr id="46" name="Flowchart: Delay 45"/>
            <p:cNvSpPr/>
            <p:nvPr/>
          </p:nvSpPr>
          <p:spPr>
            <a:xfrm flipH="1">
              <a:off x="5943600" y="3352800"/>
              <a:ext cx="381000" cy="381000"/>
            </a:xfrm>
            <a:prstGeom prst="flowChartDelay">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p>
          </p:txBody>
        </p:sp>
        <p:sp>
          <p:nvSpPr>
            <p:cNvPr id="47" name="Rectangle 46"/>
            <p:cNvSpPr/>
            <p:nvPr/>
          </p:nvSpPr>
          <p:spPr>
            <a:xfrm>
              <a:off x="6324600" y="3429000"/>
              <a:ext cx="152400" cy="76200"/>
            </a:xfrm>
            <a:prstGeom prst="rect">
              <a:avLst/>
            </a:prstGeom>
          </p:spPr>
          <p:style>
            <a:lnRef idx="0">
              <a:schemeClr val="accent6"/>
            </a:lnRef>
            <a:fillRef idx="3">
              <a:schemeClr val="accent6"/>
            </a:fillRef>
            <a:effectRef idx="3">
              <a:schemeClr val="accent6"/>
            </a:effectRef>
            <a:fontRef idx="minor">
              <a:schemeClr val="lt1"/>
            </a:fontRef>
          </p:style>
          <p:txBody>
            <a:bodyPr anchor="ctr"/>
            <a:lstStyle/>
            <a:p>
              <a:pPr algn="ctr">
                <a:defRPr/>
              </a:pPr>
              <a:endParaRPr lang="en-US"/>
            </a:p>
          </p:txBody>
        </p:sp>
        <p:sp>
          <p:nvSpPr>
            <p:cNvPr id="48" name="Rectangle 47"/>
            <p:cNvSpPr/>
            <p:nvPr/>
          </p:nvSpPr>
          <p:spPr>
            <a:xfrm>
              <a:off x="6324600" y="3581400"/>
              <a:ext cx="152400" cy="76200"/>
            </a:xfrm>
            <a:prstGeom prst="rect">
              <a:avLst/>
            </a:prstGeom>
          </p:spPr>
          <p:style>
            <a:lnRef idx="0">
              <a:schemeClr val="accent6"/>
            </a:lnRef>
            <a:fillRef idx="3">
              <a:schemeClr val="accent6"/>
            </a:fillRef>
            <a:effectRef idx="3">
              <a:schemeClr val="accent6"/>
            </a:effectRef>
            <a:fontRef idx="minor">
              <a:schemeClr val="lt1"/>
            </a:fontRef>
          </p:style>
          <p:txBody>
            <a:bodyPr anchor="ctr"/>
            <a:lstStyle/>
            <a:p>
              <a:pPr algn="ctr">
                <a:defRPr/>
              </a:pPr>
              <a:endParaRPr lang="en-US"/>
            </a:p>
          </p:txBody>
        </p:sp>
      </p:grpSp>
      <p:grpSp>
        <p:nvGrpSpPr>
          <p:cNvPr id="75791" name="Group 72"/>
          <p:cNvGrpSpPr>
            <a:grpSpLocks/>
          </p:cNvGrpSpPr>
          <p:nvPr/>
        </p:nvGrpSpPr>
        <p:grpSpPr bwMode="auto">
          <a:xfrm>
            <a:off x="304800" y="1905000"/>
            <a:ext cx="762000" cy="881063"/>
            <a:chOff x="304800" y="2209800"/>
            <a:chExt cx="762000" cy="880872"/>
          </a:xfrm>
        </p:grpSpPr>
        <p:sp>
          <p:nvSpPr>
            <p:cNvPr id="49" name="Freeform 48"/>
            <p:cNvSpPr/>
            <p:nvPr/>
          </p:nvSpPr>
          <p:spPr>
            <a:xfrm>
              <a:off x="304800" y="2209800"/>
              <a:ext cx="762000" cy="880872"/>
            </a:xfrm>
            <a:custGeom>
              <a:avLst/>
              <a:gdLst>
                <a:gd name="connsiteX0" fmla="*/ 219456 w 841248"/>
                <a:gd name="connsiteY0" fmla="*/ 18288 h 1014984"/>
                <a:gd name="connsiteX1" fmla="*/ 685800 w 841248"/>
                <a:gd name="connsiteY1" fmla="*/ 18288 h 1014984"/>
                <a:gd name="connsiteX2" fmla="*/ 694944 w 841248"/>
                <a:gd name="connsiteY2" fmla="*/ 466344 h 1014984"/>
                <a:gd name="connsiteX3" fmla="*/ 841248 w 841248"/>
                <a:gd name="connsiteY3" fmla="*/ 1014984 h 1014984"/>
                <a:gd name="connsiteX4" fmla="*/ 0 w 841248"/>
                <a:gd name="connsiteY4" fmla="*/ 1014984 h 1014984"/>
                <a:gd name="connsiteX5" fmla="*/ 173736 w 841248"/>
                <a:gd name="connsiteY5" fmla="*/ 457200 h 1014984"/>
                <a:gd name="connsiteX6" fmla="*/ 164592 w 841248"/>
                <a:gd name="connsiteY6" fmla="*/ 0 h 1014984"/>
                <a:gd name="connsiteX7" fmla="*/ 219456 w 841248"/>
                <a:gd name="connsiteY7" fmla="*/ 18288 h 1014984"/>
                <a:gd name="connsiteX0" fmla="*/ 219456 w 841248"/>
                <a:gd name="connsiteY0" fmla="*/ 0 h 996696"/>
                <a:gd name="connsiteX1" fmla="*/ 685800 w 841248"/>
                <a:gd name="connsiteY1" fmla="*/ 0 h 996696"/>
                <a:gd name="connsiteX2" fmla="*/ 694944 w 841248"/>
                <a:gd name="connsiteY2" fmla="*/ 448056 h 996696"/>
                <a:gd name="connsiteX3" fmla="*/ 841248 w 841248"/>
                <a:gd name="connsiteY3" fmla="*/ 996696 h 996696"/>
                <a:gd name="connsiteX4" fmla="*/ 0 w 841248"/>
                <a:gd name="connsiteY4" fmla="*/ 996696 h 996696"/>
                <a:gd name="connsiteX5" fmla="*/ 173736 w 841248"/>
                <a:gd name="connsiteY5" fmla="*/ 438912 h 996696"/>
                <a:gd name="connsiteX6" fmla="*/ 167640 w 841248"/>
                <a:gd name="connsiteY6" fmla="*/ 39624 h 996696"/>
                <a:gd name="connsiteX7" fmla="*/ 219456 w 841248"/>
                <a:gd name="connsiteY7" fmla="*/ 0 h 996696"/>
                <a:gd name="connsiteX0" fmla="*/ 219456 w 841248"/>
                <a:gd name="connsiteY0" fmla="*/ 36576 h 1033272"/>
                <a:gd name="connsiteX1" fmla="*/ 685800 w 841248"/>
                <a:gd name="connsiteY1" fmla="*/ 36576 h 1033272"/>
                <a:gd name="connsiteX2" fmla="*/ 694944 w 841248"/>
                <a:gd name="connsiteY2" fmla="*/ 484632 h 1033272"/>
                <a:gd name="connsiteX3" fmla="*/ 841248 w 841248"/>
                <a:gd name="connsiteY3" fmla="*/ 1033272 h 1033272"/>
                <a:gd name="connsiteX4" fmla="*/ 0 w 841248"/>
                <a:gd name="connsiteY4" fmla="*/ 1033272 h 1033272"/>
                <a:gd name="connsiteX5" fmla="*/ 173736 w 841248"/>
                <a:gd name="connsiteY5" fmla="*/ 475488 h 1033272"/>
                <a:gd name="connsiteX6" fmla="*/ 167640 w 841248"/>
                <a:gd name="connsiteY6" fmla="*/ 0 h 1033272"/>
                <a:gd name="connsiteX7" fmla="*/ 219456 w 841248"/>
                <a:gd name="connsiteY7" fmla="*/ 36576 h 1033272"/>
                <a:gd name="connsiteX0" fmla="*/ 167640 w 841248"/>
                <a:gd name="connsiteY0" fmla="*/ 76200 h 1033272"/>
                <a:gd name="connsiteX1" fmla="*/ 685800 w 841248"/>
                <a:gd name="connsiteY1" fmla="*/ 36576 h 1033272"/>
                <a:gd name="connsiteX2" fmla="*/ 694944 w 841248"/>
                <a:gd name="connsiteY2" fmla="*/ 484632 h 1033272"/>
                <a:gd name="connsiteX3" fmla="*/ 841248 w 841248"/>
                <a:gd name="connsiteY3" fmla="*/ 1033272 h 1033272"/>
                <a:gd name="connsiteX4" fmla="*/ 0 w 841248"/>
                <a:gd name="connsiteY4" fmla="*/ 1033272 h 1033272"/>
                <a:gd name="connsiteX5" fmla="*/ 173736 w 841248"/>
                <a:gd name="connsiteY5" fmla="*/ 475488 h 1033272"/>
                <a:gd name="connsiteX6" fmla="*/ 167640 w 841248"/>
                <a:gd name="connsiteY6" fmla="*/ 0 h 1033272"/>
                <a:gd name="connsiteX7" fmla="*/ 167640 w 841248"/>
                <a:gd name="connsiteY7" fmla="*/ 76200 h 1033272"/>
                <a:gd name="connsiteX0" fmla="*/ 167640 w 841248"/>
                <a:gd name="connsiteY0" fmla="*/ 0 h 1033272"/>
                <a:gd name="connsiteX1" fmla="*/ 685800 w 841248"/>
                <a:gd name="connsiteY1" fmla="*/ 36576 h 1033272"/>
                <a:gd name="connsiteX2" fmla="*/ 694944 w 841248"/>
                <a:gd name="connsiteY2" fmla="*/ 484632 h 1033272"/>
                <a:gd name="connsiteX3" fmla="*/ 841248 w 841248"/>
                <a:gd name="connsiteY3" fmla="*/ 1033272 h 1033272"/>
                <a:gd name="connsiteX4" fmla="*/ 0 w 841248"/>
                <a:gd name="connsiteY4" fmla="*/ 1033272 h 1033272"/>
                <a:gd name="connsiteX5" fmla="*/ 173736 w 841248"/>
                <a:gd name="connsiteY5" fmla="*/ 475488 h 1033272"/>
                <a:gd name="connsiteX6" fmla="*/ 167640 w 841248"/>
                <a:gd name="connsiteY6" fmla="*/ 0 h 1033272"/>
                <a:gd name="connsiteX7" fmla="*/ 167640 w 841248"/>
                <a:gd name="connsiteY7" fmla="*/ 0 h 1033272"/>
                <a:gd name="connsiteX0" fmla="*/ 167640 w 841248"/>
                <a:gd name="connsiteY0" fmla="*/ 0 h 1033272"/>
                <a:gd name="connsiteX1" fmla="*/ 685800 w 841248"/>
                <a:gd name="connsiteY1" fmla="*/ 36576 h 1033272"/>
                <a:gd name="connsiteX2" fmla="*/ 694944 w 841248"/>
                <a:gd name="connsiteY2" fmla="*/ 484632 h 1033272"/>
                <a:gd name="connsiteX3" fmla="*/ 841248 w 841248"/>
                <a:gd name="connsiteY3" fmla="*/ 1033272 h 1033272"/>
                <a:gd name="connsiteX4" fmla="*/ 0 w 841248"/>
                <a:gd name="connsiteY4" fmla="*/ 1033272 h 1033272"/>
                <a:gd name="connsiteX5" fmla="*/ 173736 w 841248"/>
                <a:gd name="connsiteY5" fmla="*/ 475488 h 1033272"/>
                <a:gd name="connsiteX6" fmla="*/ 167640 w 841248"/>
                <a:gd name="connsiteY6" fmla="*/ 0 h 1033272"/>
                <a:gd name="connsiteX7" fmla="*/ 167640 w 841248"/>
                <a:gd name="connsiteY7" fmla="*/ 0 h 1033272"/>
                <a:gd name="connsiteX0" fmla="*/ 167640 w 841248"/>
                <a:gd name="connsiteY0" fmla="*/ 0 h 1033272"/>
                <a:gd name="connsiteX1" fmla="*/ 701040 w 841248"/>
                <a:gd name="connsiteY1" fmla="*/ 0 h 1033272"/>
                <a:gd name="connsiteX2" fmla="*/ 694944 w 841248"/>
                <a:gd name="connsiteY2" fmla="*/ 484632 h 1033272"/>
                <a:gd name="connsiteX3" fmla="*/ 841248 w 841248"/>
                <a:gd name="connsiteY3" fmla="*/ 1033272 h 1033272"/>
                <a:gd name="connsiteX4" fmla="*/ 0 w 841248"/>
                <a:gd name="connsiteY4" fmla="*/ 1033272 h 1033272"/>
                <a:gd name="connsiteX5" fmla="*/ 173736 w 841248"/>
                <a:gd name="connsiteY5" fmla="*/ 475488 h 1033272"/>
                <a:gd name="connsiteX6" fmla="*/ 167640 w 841248"/>
                <a:gd name="connsiteY6" fmla="*/ 0 h 1033272"/>
                <a:gd name="connsiteX7" fmla="*/ 167640 w 841248"/>
                <a:gd name="connsiteY7" fmla="*/ 0 h 1033272"/>
                <a:gd name="connsiteX0" fmla="*/ 167640 w 841248"/>
                <a:gd name="connsiteY0" fmla="*/ 0 h 1033272"/>
                <a:gd name="connsiteX1" fmla="*/ 701040 w 841248"/>
                <a:gd name="connsiteY1" fmla="*/ 0 h 1033272"/>
                <a:gd name="connsiteX2" fmla="*/ 701040 w 841248"/>
                <a:gd name="connsiteY2" fmla="*/ 457200 h 1033272"/>
                <a:gd name="connsiteX3" fmla="*/ 841248 w 841248"/>
                <a:gd name="connsiteY3" fmla="*/ 1033272 h 1033272"/>
                <a:gd name="connsiteX4" fmla="*/ 0 w 841248"/>
                <a:gd name="connsiteY4" fmla="*/ 1033272 h 1033272"/>
                <a:gd name="connsiteX5" fmla="*/ 173736 w 841248"/>
                <a:gd name="connsiteY5" fmla="*/ 475488 h 1033272"/>
                <a:gd name="connsiteX6" fmla="*/ 167640 w 841248"/>
                <a:gd name="connsiteY6" fmla="*/ 0 h 1033272"/>
                <a:gd name="connsiteX7" fmla="*/ 167640 w 841248"/>
                <a:gd name="connsiteY7" fmla="*/ 0 h 1033272"/>
                <a:gd name="connsiteX0" fmla="*/ 167640 w 841248"/>
                <a:gd name="connsiteY0" fmla="*/ 0 h 1033272"/>
                <a:gd name="connsiteX1" fmla="*/ 701040 w 841248"/>
                <a:gd name="connsiteY1" fmla="*/ 0 h 1033272"/>
                <a:gd name="connsiteX2" fmla="*/ 701040 w 841248"/>
                <a:gd name="connsiteY2" fmla="*/ 457200 h 1033272"/>
                <a:gd name="connsiteX3" fmla="*/ 841248 w 841248"/>
                <a:gd name="connsiteY3" fmla="*/ 1033272 h 1033272"/>
                <a:gd name="connsiteX4" fmla="*/ 0 w 841248"/>
                <a:gd name="connsiteY4" fmla="*/ 1033272 h 1033272"/>
                <a:gd name="connsiteX5" fmla="*/ 167640 w 841248"/>
                <a:gd name="connsiteY5" fmla="*/ 457200 h 1033272"/>
                <a:gd name="connsiteX6" fmla="*/ 167640 w 841248"/>
                <a:gd name="connsiteY6" fmla="*/ 0 h 1033272"/>
                <a:gd name="connsiteX7" fmla="*/ 167640 w 841248"/>
                <a:gd name="connsiteY7" fmla="*/ 0 h 1033272"/>
                <a:gd name="connsiteX0" fmla="*/ 279908 w 953516"/>
                <a:gd name="connsiteY0" fmla="*/ 0 h 1033272"/>
                <a:gd name="connsiteX1" fmla="*/ 813308 w 953516"/>
                <a:gd name="connsiteY1" fmla="*/ 0 h 1033272"/>
                <a:gd name="connsiteX2" fmla="*/ 813308 w 953516"/>
                <a:gd name="connsiteY2" fmla="*/ 457200 h 1033272"/>
                <a:gd name="connsiteX3" fmla="*/ 953516 w 953516"/>
                <a:gd name="connsiteY3" fmla="*/ 1033272 h 1033272"/>
                <a:gd name="connsiteX4" fmla="*/ 112268 w 953516"/>
                <a:gd name="connsiteY4" fmla="*/ 1033272 h 1033272"/>
                <a:gd name="connsiteX5" fmla="*/ 279908 w 953516"/>
                <a:gd name="connsiteY5" fmla="*/ 457200 h 1033272"/>
                <a:gd name="connsiteX6" fmla="*/ 279908 w 953516"/>
                <a:gd name="connsiteY6" fmla="*/ 0 h 1033272"/>
                <a:gd name="connsiteX7" fmla="*/ 279908 w 953516"/>
                <a:gd name="connsiteY7" fmla="*/ 0 h 1033272"/>
                <a:gd name="connsiteX0" fmla="*/ 279908 w 1070356"/>
                <a:gd name="connsiteY0" fmla="*/ 0 h 1033272"/>
                <a:gd name="connsiteX1" fmla="*/ 813308 w 1070356"/>
                <a:gd name="connsiteY1" fmla="*/ 0 h 1033272"/>
                <a:gd name="connsiteX2" fmla="*/ 813308 w 1070356"/>
                <a:gd name="connsiteY2" fmla="*/ 457200 h 1033272"/>
                <a:gd name="connsiteX3" fmla="*/ 953516 w 1070356"/>
                <a:gd name="connsiteY3" fmla="*/ 1033272 h 1033272"/>
                <a:gd name="connsiteX4" fmla="*/ 112268 w 1070356"/>
                <a:gd name="connsiteY4" fmla="*/ 1033272 h 1033272"/>
                <a:gd name="connsiteX5" fmla="*/ 279908 w 1070356"/>
                <a:gd name="connsiteY5" fmla="*/ 457200 h 1033272"/>
                <a:gd name="connsiteX6" fmla="*/ 279908 w 1070356"/>
                <a:gd name="connsiteY6" fmla="*/ 0 h 1033272"/>
                <a:gd name="connsiteX7" fmla="*/ 279908 w 1070356"/>
                <a:gd name="connsiteY7" fmla="*/ 0 h 1033272"/>
                <a:gd name="connsiteX0" fmla="*/ 279908 w 1070356"/>
                <a:gd name="connsiteY0" fmla="*/ 0 h 1033272"/>
                <a:gd name="connsiteX1" fmla="*/ 813308 w 1070356"/>
                <a:gd name="connsiteY1" fmla="*/ 0 h 1033272"/>
                <a:gd name="connsiteX2" fmla="*/ 813308 w 1070356"/>
                <a:gd name="connsiteY2" fmla="*/ 457200 h 1033272"/>
                <a:gd name="connsiteX3" fmla="*/ 953516 w 1070356"/>
                <a:gd name="connsiteY3" fmla="*/ 1033272 h 1033272"/>
                <a:gd name="connsiteX4" fmla="*/ 112268 w 1070356"/>
                <a:gd name="connsiteY4" fmla="*/ 1033272 h 1033272"/>
                <a:gd name="connsiteX5" fmla="*/ 279908 w 1070356"/>
                <a:gd name="connsiteY5" fmla="*/ 457200 h 1033272"/>
                <a:gd name="connsiteX6" fmla="*/ 279908 w 1070356"/>
                <a:gd name="connsiteY6" fmla="*/ 0 h 1033272"/>
                <a:gd name="connsiteX7" fmla="*/ 279908 w 1070356"/>
                <a:gd name="connsiteY7" fmla="*/ 0 h 1033272"/>
                <a:gd name="connsiteX0" fmla="*/ 279908 w 1070356"/>
                <a:gd name="connsiteY0" fmla="*/ 0 h 1033272"/>
                <a:gd name="connsiteX1" fmla="*/ 813308 w 1070356"/>
                <a:gd name="connsiteY1" fmla="*/ 0 h 1033272"/>
                <a:gd name="connsiteX2" fmla="*/ 813308 w 1070356"/>
                <a:gd name="connsiteY2" fmla="*/ 457200 h 1033272"/>
                <a:gd name="connsiteX3" fmla="*/ 953516 w 1070356"/>
                <a:gd name="connsiteY3" fmla="*/ 1033272 h 1033272"/>
                <a:gd name="connsiteX4" fmla="*/ 112268 w 1070356"/>
                <a:gd name="connsiteY4" fmla="*/ 1033272 h 1033272"/>
                <a:gd name="connsiteX5" fmla="*/ 279908 w 1070356"/>
                <a:gd name="connsiteY5" fmla="*/ 457200 h 1033272"/>
                <a:gd name="connsiteX6" fmla="*/ 279908 w 1070356"/>
                <a:gd name="connsiteY6" fmla="*/ 0 h 1033272"/>
                <a:gd name="connsiteX7" fmla="*/ 279908 w 1070356"/>
                <a:gd name="connsiteY7" fmla="*/ 0 h 1033272"/>
                <a:gd name="connsiteX0" fmla="*/ 279908 w 1070356"/>
                <a:gd name="connsiteY0" fmla="*/ 0 h 1033272"/>
                <a:gd name="connsiteX1" fmla="*/ 813308 w 1070356"/>
                <a:gd name="connsiteY1" fmla="*/ 0 h 1033272"/>
                <a:gd name="connsiteX2" fmla="*/ 889508 w 1070356"/>
                <a:gd name="connsiteY2" fmla="*/ 457200 h 1033272"/>
                <a:gd name="connsiteX3" fmla="*/ 953516 w 1070356"/>
                <a:gd name="connsiteY3" fmla="*/ 1033272 h 1033272"/>
                <a:gd name="connsiteX4" fmla="*/ 112268 w 1070356"/>
                <a:gd name="connsiteY4" fmla="*/ 1033272 h 1033272"/>
                <a:gd name="connsiteX5" fmla="*/ 279908 w 1070356"/>
                <a:gd name="connsiteY5" fmla="*/ 457200 h 1033272"/>
                <a:gd name="connsiteX6" fmla="*/ 279908 w 1070356"/>
                <a:gd name="connsiteY6" fmla="*/ 0 h 1033272"/>
                <a:gd name="connsiteX7" fmla="*/ 279908 w 1070356"/>
                <a:gd name="connsiteY7" fmla="*/ 0 h 1033272"/>
                <a:gd name="connsiteX0" fmla="*/ 279908 w 1070356"/>
                <a:gd name="connsiteY0" fmla="*/ 0 h 1033272"/>
                <a:gd name="connsiteX1" fmla="*/ 813308 w 1070356"/>
                <a:gd name="connsiteY1" fmla="*/ 0 h 1033272"/>
                <a:gd name="connsiteX2" fmla="*/ 889508 w 1070356"/>
                <a:gd name="connsiteY2" fmla="*/ 457200 h 1033272"/>
                <a:gd name="connsiteX3" fmla="*/ 953516 w 1070356"/>
                <a:gd name="connsiteY3" fmla="*/ 1033272 h 1033272"/>
                <a:gd name="connsiteX4" fmla="*/ 112268 w 1070356"/>
                <a:gd name="connsiteY4" fmla="*/ 1033272 h 1033272"/>
                <a:gd name="connsiteX5" fmla="*/ 203708 w 1070356"/>
                <a:gd name="connsiteY5" fmla="*/ 457200 h 1033272"/>
                <a:gd name="connsiteX6" fmla="*/ 279908 w 1070356"/>
                <a:gd name="connsiteY6" fmla="*/ 0 h 1033272"/>
                <a:gd name="connsiteX7" fmla="*/ 279908 w 1070356"/>
                <a:gd name="connsiteY7" fmla="*/ 0 h 1033272"/>
                <a:gd name="connsiteX0" fmla="*/ 279908 w 1070356"/>
                <a:gd name="connsiteY0" fmla="*/ 0 h 1033272"/>
                <a:gd name="connsiteX1" fmla="*/ 813308 w 1070356"/>
                <a:gd name="connsiteY1" fmla="*/ 0 h 1033272"/>
                <a:gd name="connsiteX2" fmla="*/ 914400 w 1070356"/>
                <a:gd name="connsiteY2" fmla="*/ 457200 h 1033272"/>
                <a:gd name="connsiteX3" fmla="*/ 953516 w 1070356"/>
                <a:gd name="connsiteY3" fmla="*/ 1033272 h 1033272"/>
                <a:gd name="connsiteX4" fmla="*/ 112268 w 1070356"/>
                <a:gd name="connsiteY4" fmla="*/ 1033272 h 1033272"/>
                <a:gd name="connsiteX5" fmla="*/ 203708 w 1070356"/>
                <a:gd name="connsiteY5" fmla="*/ 457200 h 1033272"/>
                <a:gd name="connsiteX6" fmla="*/ 279908 w 1070356"/>
                <a:gd name="connsiteY6" fmla="*/ 0 h 1033272"/>
                <a:gd name="connsiteX7" fmla="*/ 279908 w 1070356"/>
                <a:gd name="connsiteY7" fmla="*/ 0 h 1033272"/>
                <a:gd name="connsiteX0" fmla="*/ 279908 w 1070356"/>
                <a:gd name="connsiteY0" fmla="*/ 0 h 1033272"/>
                <a:gd name="connsiteX1" fmla="*/ 813308 w 1070356"/>
                <a:gd name="connsiteY1" fmla="*/ 0 h 1033272"/>
                <a:gd name="connsiteX2" fmla="*/ 914400 w 1070356"/>
                <a:gd name="connsiteY2" fmla="*/ 457200 h 1033272"/>
                <a:gd name="connsiteX3" fmla="*/ 953516 w 1070356"/>
                <a:gd name="connsiteY3" fmla="*/ 1033272 h 1033272"/>
                <a:gd name="connsiteX4" fmla="*/ 112268 w 1070356"/>
                <a:gd name="connsiteY4" fmla="*/ 1033272 h 1033272"/>
                <a:gd name="connsiteX5" fmla="*/ 203708 w 1070356"/>
                <a:gd name="connsiteY5" fmla="*/ 457200 h 1033272"/>
                <a:gd name="connsiteX6" fmla="*/ 279908 w 1070356"/>
                <a:gd name="connsiteY6" fmla="*/ 0 h 1033272"/>
                <a:gd name="connsiteX7" fmla="*/ 279908 w 1070356"/>
                <a:gd name="connsiteY7" fmla="*/ 0 h 1033272"/>
                <a:gd name="connsiteX0" fmla="*/ 279908 w 1070356"/>
                <a:gd name="connsiteY0" fmla="*/ 0 h 1033272"/>
                <a:gd name="connsiteX1" fmla="*/ 813308 w 1070356"/>
                <a:gd name="connsiteY1" fmla="*/ 0 h 1033272"/>
                <a:gd name="connsiteX2" fmla="*/ 914400 w 1070356"/>
                <a:gd name="connsiteY2" fmla="*/ 457200 h 1033272"/>
                <a:gd name="connsiteX3" fmla="*/ 953516 w 1070356"/>
                <a:gd name="connsiteY3" fmla="*/ 1033272 h 1033272"/>
                <a:gd name="connsiteX4" fmla="*/ 112268 w 1070356"/>
                <a:gd name="connsiteY4" fmla="*/ 1033272 h 1033272"/>
                <a:gd name="connsiteX5" fmla="*/ 203708 w 1070356"/>
                <a:gd name="connsiteY5" fmla="*/ 457200 h 1033272"/>
                <a:gd name="connsiteX6" fmla="*/ 279908 w 1070356"/>
                <a:gd name="connsiteY6" fmla="*/ 0 h 1033272"/>
                <a:gd name="connsiteX7" fmla="*/ 279908 w 1070356"/>
                <a:gd name="connsiteY7" fmla="*/ 0 h 1033272"/>
                <a:gd name="connsiteX0" fmla="*/ 279908 w 1070356"/>
                <a:gd name="connsiteY0" fmla="*/ 0 h 1033272"/>
                <a:gd name="connsiteX1" fmla="*/ 813308 w 1070356"/>
                <a:gd name="connsiteY1" fmla="*/ 0 h 1033272"/>
                <a:gd name="connsiteX2" fmla="*/ 914400 w 1070356"/>
                <a:gd name="connsiteY2" fmla="*/ 457200 h 1033272"/>
                <a:gd name="connsiteX3" fmla="*/ 953516 w 1070356"/>
                <a:gd name="connsiteY3" fmla="*/ 1033272 h 1033272"/>
                <a:gd name="connsiteX4" fmla="*/ 112268 w 1070356"/>
                <a:gd name="connsiteY4" fmla="*/ 1033272 h 1033272"/>
                <a:gd name="connsiteX5" fmla="*/ 203708 w 1070356"/>
                <a:gd name="connsiteY5" fmla="*/ 457200 h 1033272"/>
                <a:gd name="connsiteX6" fmla="*/ 279908 w 1070356"/>
                <a:gd name="connsiteY6" fmla="*/ 0 h 1033272"/>
                <a:gd name="connsiteX7" fmla="*/ 279908 w 1070356"/>
                <a:gd name="connsiteY7" fmla="*/ 0 h 1033272"/>
                <a:gd name="connsiteX0" fmla="*/ 279908 w 1070356"/>
                <a:gd name="connsiteY0" fmla="*/ 0 h 1033272"/>
                <a:gd name="connsiteX1" fmla="*/ 813308 w 1070356"/>
                <a:gd name="connsiteY1" fmla="*/ 0 h 1033272"/>
                <a:gd name="connsiteX2" fmla="*/ 914400 w 1070356"/>
                <a:gd name="connsiteY2" fmla="*/ 457200 h 1033272"/>
                <a:gd name="connsiteX3" fmla="*/ 953516 w 1070356"/>
                <a:gd name="connsiteY3" fmla="*/ 1033272 h 1033272"/>
                <a:gd name="connsiteX4" fmla="*/ 112268 w 1070356"/>
                <a:gd name="connsiteY4" fmla="*/ 1033272 h 1033272"/>
                <a:gd name="connsiteX5" fmla="*/ 203708 w 1070356"/>
                <a:gd name="connsiteY5" fmla="*/ 457200 h 1033272"/>
                <a:gd name="connsiteX6" fmla="*/ 279908 w 1070356"/>
                <a:gd name="connsiteY6" fmla="*/ 0 h 1033272"/>
                <a:gd name="connsiteX7" fmla="*/ 279908 w 1070356"/>
                <a:gd name="connsiteY7" fmla="*/ 0 h 1033272"/>
                <a:gd name="connsiteX0" fmla="*/ 279908 w 1070356"/>
                <a:gd name="connsiteY0" fmla="*/ 0 h 1033272"/>
                <a:gd name="connsiteX1" fmla="*/ 813308 w 1070356"/>
                <a:gd name="connsiteY1" fmla="*/ 0 h 1033272"/>
                <a:gd name="connsiteX2" fmla="*/ 914400 w 1070356"/>
                <a:gd name="connsiteY2" fmla="*/ 457200 h 1033272"/>
                <a:gd name="connsiteX3" fmla="*/ 953516 w 1070356"/>
                <a:gd name="connsiteY3" fmla="*/ 1033272 h 1033272"/>
                <a:gd name="connsiteX4" fmla="*/ 112268 w 1070356"/>
                <a:gd name="connsiteY4" fmla="*/ 1033272 h 1033272"/>
                <a:gd name="connsiteX5" fmla="*/ 203708 w 1070356"/>
                <a:gd name="connsiteY5" fmla="*/ 457200 h 1033272"/>
                <a:gd name="connsiteX6" fmla="*/ 279908 w 1070356"/>
                <a:gd name="connsiteY6" fmla="*/ 0 h 1033272"/>
                <a:gd name="connsiteX7" fmla="*/ 279908 w 1070356"/>
                <a:gd name="connsiteY7" fmla="*/ 0 h 1033272"/>
                <a:gd name="connsiteX0" fmla="*/ 279908 w 1070356"/>
                <a:gd name="connsiteY0" fmla="*/ 0 h 1033272"/>
                <a:gd name="connsiteX1" fmla="*/ 813308 w 1070356"/>
                <a:gd name="connsiteY1" fmla="*/ 0 h 1033272"/>
                <a:gd name="connsiteX2" fmla="*/ 914400 w 1070356"/>
                <a:gd name="connsiteY2" fmla="*/ 457200 h 1033272"/>
                <a:gd name="connsiteX3" fmla="*/ 953516 w 1070356"/>
                <a:gd name="connsiteY3" fmla="*/ 1033272 h 1033272"/>
                <a:gd name="connsiteX4" fmla="*/ 112268 w 1070356"/>
                <a:gd name="connsiteY4" fmla="*/ 1033272 h 1033272"/>
                <a:gd name="connsiteX5" fmla="*/ 203708 w 1070356"/>
                <a:gd name="connsiteY5" fmla="*/ 457200 h 1033272"/>
                <a:gd name="connsiteX6" fmla="*/ 279908 w 1070356"/>
                <a:gd name="connsiteY6" fmla="*/ 0 h 1033272"/>
                <a:gd name="connsiteX7" fmla="*/ 279908 w 1070356"/>
                <a:gd name="connsiteY7" fmla="*/ 0 h 1033272"/>
                <a:gd name="connsiteX0" fmla="*/ 279908 w 1070356"/>
                <a:gd name="connsiteY0" fmla="*/ 0 h 1033272"/>
                <a:gd name="connsiteX1" fmla="*/ 856285 w 1070356"/>
                <a:gd name="connsiteY1" fmla="*/ 0 h 1033272"/>
                <a:gd name="connsiteX2" fmla="*/ 914400 w 1070356"/>
                <a:gd name="connsiteY2" fmla="*/ 457200 h 1033272"/>
                <a:gd name="connsiteX3" fmla="*/ 953516 w 1070356"/>
                <a:gd name="connsiteY3" fmla="*/ 1033272 h 1033272"/>
                <a:gd name="connsiteX4" fmla="*/ 112268 w 1070356"/>
                <a:gd name="connsiteY4" fmla="*/ 1033272 h 1033272"/>
                <a:gd name="connsiteX5" fmla="*/ 203708 w 1070356"/>
                <a:gd name="connsiteY5" fmla="*/ 457200 h 1033272"/>
                <a:gd name="connsiteX6" fmla="*/ 279908 w 1070356"/>
                <a:gd name="connsiteY6" fmla="*/ 0 h 1033272"/>
                <a:gd name="connsiteX7" fmla="*/ 279908 w 1070356"/>
                <a:gd name="connsiteY7" fmla="*/ 0 h 1033272"/>
                <a:gd name="connsiteX0" fmla="*/ 279908 w 1070356"/>
                <a:gd name="connsiteY0" fmla="*/ 0 h 1033272"/>
                <a:gd name="connsiteX1" fmla="*/ 856285 w 1070356"/>
                <a:gd name="connsiteY1" fmla="*/ 0 h 1033272"/>
                <a:gd name="connsiteX2" fmla="*/ 914400 w 1070356"/>
                <a:gd name="connsiteY2" fmla="*/ 457200 h 1033272"/>
                <a:gd name="connsiteX3" fmla="*/ 953516 w 1070356"/>
                <a:gd name="connsiteY3" fmla="*/ 1033272 h 1033272"/>
                <a:gd name="connsiteX4" fmla="*/ 112268 w 1070356"/>
                <a:gd name="connsiteY4" fmla="*/ 1033272 h 1033272"/>
                <a:gd name="connsiteX5" fmla="*/ 203708 w 1070356"/>
                <a:gd name="connsiteY5" fmla="*/ 457200 h 1033272"/>
                <a:gd name="connsiteX6" fmla="*/ 279908 w 1070356"/>
                <a:gd name="connsiteY6" fmla="*/ 0 h 1033272"/>
                <a:gd name="connsiteX7" fmla="*/ 279908 w 1070356"/>
                <a:gd name="connsiteY7" fmla="*/ 0 h 1033272"/>
                <a:gd name="connsiteX0" fmla="*/ 279908 w 1070356"/>
                <a:gd name="connsiteY0" fmla="*/ 0 h 1033272"/>
                <a:gd name="connsiteX1" fmla="*/ 856285 w 1070356"/>
                <a:gd name="connsiteY1" fmla="*/ 0 h 1033272"/>
                <a:gd name="connsiteX2" fmla="*/ 914400 w 1070356"/>
                <a:gd name="connsiteY2" fmla="*/ 457200 h 1033272"/>
                <a:gd name="connsiteX3" fmla="*/ 953516 w 1070356"/>
                <a:gd name="connsiteY3" fmla="*/ 1033272 h 1033272"/>
                <a:gd name="connsiteX4" fmla="*/ 112268 w 1070356"/>
                <a:gd name="connsiteY4" fmla="*/ 1033272 h 1033272"/>
                <a:gd name="connsiteX5" fmla="*/ 107036 w 1070356"/>
                <a:gd name="connsiteY5" fmla="*/ 446917 h 1033272"/>
                <a:gd name="connsiteX6" fmla="*/ 279908 w 1070356"/>
                <a:gd name="connsiteY6" fmla="*/ 0 h 1033272"/>
                <a:gd name="connsiteX7" fmla="*/ 279908 w 1070356"/>
                <a:gd name="connsiteY7" fmla="*/ 0 h 1033272"/>
                <a:gd name="connsiteX0" fmla="*/ 214071 w 1070356"/>
                <a:gd name="connsiteY0" fmla="*/ 0 h 1033272"/>
                <a:gd name="connsiteX1" fmla="*/ 856285 w 1070356"/>
                <a:gd name="connsiteY1" fmla="*/ 0 h 1033272"/>
                <a:gd name="connsiteX2" fmla="*/ 914400 w 1070356"/>
                <a:gd name="connsiteY2" fmla="*/ 457200 h 1033272"/>
                <a:gd name="connsiteX3" fmla="*/ 953516 w 1070356"/>
                <a:gd name="connsiteY3" fmla="*/ 1033272 h 1033272"/>
                <a:gd name="connsiteX4" fmla="*/ 112268 w 1070356"/>
                <a:gd name="connsiteY4" fmla="*/ 1033272 h 1033272"/>
                <a:gd name="connsiteX5" fmla="*/ 107036 w 1070356"/>
                <a:gd name="connsiteY5" fmla="*/ 446917 h 1033272"/>
                <a:gd name="connsiteX6" fmla="*/ 279908 w 1070356"/>
                <a:gd name="connsiteY6" fmla="*/ 0 h 1033272"/>
                <a:gd name="connsiteX7" fmla="*/ 214071 w 1070356"/>
                <a:gd name="connsiteY7" fmla="*/ 0 h 1033272"/>
                <a:gd name="connsiteX0" fmla="*/ 214071 w 1070356"/>
                <a:gd name="connsiteY0" fmla="*/ 0 h 1033272"/>
                <a:gd name="connsiteX1" fmla="*/ 856285 w 1070356"/>
                <a:gd name="connsiteY1" fmla="*/ 0 h 1033272"/>
                <a:gd name="connsiteX2" fmla="*/ 914400 w 1070356"/>
                <a:gd name="connsiteY2" fmla="*/ 457200 h 1033272"/>
                <a:gd name="connsiteX3" fmla="*/ 953516 w 1070356"/>
                <a:gd name="connsiteY3" fmla="*/ 1033272 h 1033272"/>
                <a:gd name="connsiteX4" fmla="*/ 112268 w 1070356"/>
                <a:gd name="connsiteY4" fmla="*/ 1033272 h 1033272"/>
                <a:gd name="connsiteX5" fmla="*/ 107036 w 1070356"/>
                <a:gd name="connsiteY5" fmla="*/ 446917 h 1033272"/>
                <a:gd name="connsiteX6" fmla="*/ 214071 w 1070356"/>
                <a:gd name="connsiteY6" fmla="*/ 0 h 1033272"/>
                <a:gd name="connsiteX7" fmla="*/ 214071 w 1070356"/>
                <a:gd name="connsiteY7" fmla="*/ 0 h 1033272"/>
                <a:gd name="connsiteX0" fmla="*/ 214071 w 1070356"/>
                <a:gd name="connsiteY0" fmla="*/ 0 h 1033272"/>
                <a:gd name="connsiteX1" fmla="*/ 856285 w 1070356"/>
                <a:gd name="connsiteY1" fmla="*/ 0 h 1033272"/>
                <a:gd name="connsiteX2" fmla="*/ 914400 w 1070356"/>
                <a:gd name="connsiteY2" fmla="*/ 457200 h 1033272"/>
                <a:gd name="connsiteX3" fmla="*/ 953516 w 1070356"/>
                <a:gd name="connsiteY3" fmla="*/ 1033272 h 1033272"/>
                <a:gd name="connsiteX4" fmla="*/ 112268 w 1070356"/>
                <a:gd name="connsiteY4" fmla="*/ 1033272 h 1033272"/>
                <a:gd name="connsiteX5" fmla="*/ 107036 w 1070356"/>
                <a:gd name="connsiteY5" fmla="*/ 446917 h 1033272"/>
                <a:gd name="connsiteX6" fmla="*/ 214071 w 1070356"/>
                <a:gd name="connsiteY6" fmla="*/ 0 h 1033272"/>
                <a:gd name="connsiteX7" fmla="*/ 214071 w 1070356"/>
                <a:gd name="connsiteY7" fmla="*/ 0 h 1033272"/>
                <a:gd name="connsiteX0" fmla="*/ 214071 w 1070356"/>
                <a:gd name="connsiteY0" fmla="*/ 0 h 1033272"/>
                <a:gd name="connsiteX1" fmla="*/ 856285 w 1070356"/>
                <a:gd name="connsiteY1" fmla="*/ 0 h 1033272"/>
                <a:gd name="connsiteX2" fmla="*/ 914400 w 1070356"/>
                <a:gd name="connsiteY2" fmla="*/ 457200 h 1033272"/>
                <a:gd name="connsiteX3" fmla="*/ 953516 w 1070356"/>
                <a:gd name="connsiteY3" fmla="*/ 1033272 h 1033272"/>
                <a:gd name="connsiteX4" fmla="*/ 112268 w 1070356"/>
                <a:gd name="connsiteY4" fmla="*/ 1033272 h 1033272"/>
                <a:gd name="connsiteX5" fmla="*/ 107036 w 1070356"/>
                <a:gd name="connsiteY5" fmla="*/ 446917 h 1033272"/>
                <a:gd name="connsiteX6" fmla="*/ 214071 w 1070356"/>
                <a:gd name="connsiteY6" fmla="*/ 0 h 1033272"/>
                <a:gd name="connsiteX7" fmla="*/ 214071 w 1070356"/>
                <a:gd name="connsiteY7" fmla="*/ 0 h 1033272"/>
                <a:gd name="connsiteX0" fmla="*/ 214071 w 1070356"/>
                <a:gd name="connsiteY0" fmla="*/ 0 h 1033272"/>
                <a:gd name="connsiteX1" fmla="*/ 856285 w 1070356"/>
                <a:gd name="connsiteY1" fmla="*/ 0 h 1033272"/>
                <a:gd name="connsiteX2" fmla="*/ 914400 w 1070356"/>
                <a:gd name="connsiteY2" fmla="*/ 457200 h 1033272"/>
                <a:gd name="connsiteX3" fmla="*/ 953516 w 1070356"/>
                <a:gd name="connsiteY3" fmla="*/ 1033272 h 1033272"/>
                <a:gd name="connsiteX4" fmla="*/ 112268 w 1070356"/>
                <a:gd name="connsiteY4" fmla="*/ 1033272 h 1033272"/>
                <a:gd name="connsiteX5" fmla="*/ 107036 w 1070356"/>
                <a:gd name="connsiteY5" fmla="*/ 536300 h 1033272"/>
                <a:gd name="connsiteX6" fmla="*/ 214071 w 1070356"/>
                <a:gd name="connsiteY6" fmla="*/ 0 h 1033272"/>
                <a:gd name="connsiteX7" fmla="*/ 214071 w 1070356"/>
                <a:gd name="connsiteY7" fmla="*/ 0 h 1033272"/>
                <a:gd name="connsiteX0" fmla="*/ 214071 w 1070356"/>
                <a:gd name="connsiteY0" fmla="*/ 0 h 1033272"/>
                <a:gd name="connsiteX1" fmla="*/ 856285 w 1070356"/>
                <a:gd name="connsiteY1" fmla="*/ 0 h 1033272"/>
                <a:gd name="connsiteX2" fmla="*/ 856285 w 1070356"/>
                <a:gd name="connsiteY2" fmla="*/ 536300 h 1033272"/>
                <a:gd name="connsiteX3" fmla="*/ 953516 w 1070356"/>
                <a:gd name="connsiteY3" fmla="*/ 1033272 h 1033272"/>
                <a:gd name="connsiteX4" fmla="*/ 112268 w 1070356"/>
                <a:gd name="connsiteY4" fmla="*/ 1033272 h 1033272"/>
                <a:gd name="connsiteX5" fmla="*/ 107036 w 1070356"/>
                <a:gd name="connsiteY5" fmla="*/ 536300 h 1033272"/>
                <a:gd name="connsiteX6" fmla="*/ 214071 w 1070356"/>
                <a:gd name="connsiteY6" fmla="*/ 0 h 1033272"/>
                <a:gd name="connsiteX7" fmla="*/ 214071 w 1070356"/>
                <a:gd name="connsiteY7" fmla="*/ 0 h 1033272"/>
                <a:gd name="connsiteX0" fmla="*/ 214071 w 1070356"/>
                <a:gd name="connsiteY0" fmla="*/ 0 h 1033272"/>
                <a:gd name="connsiteX1" fmla="*/ 856285 w 1070356"/>
                <a:gd name="connsiteY1" fmla="*/ 0 h 1033272"/>
                <a:gd name="connsiteX2" fmla="*/ 963320 w 1070356"/>
                <a:gd name="connsiteY2" fmla="*/ 536300 h 1033272"/>
                <a:gd name="connsiteX3" fmla="*/ 953516 w 1070356"/>
                <a:gd name="connsiteY3" fmla="*/ 1033272 h 1033272"/>
                <a:gd name="connsiteX4" fmla="*/ 112268 w 1070356"/>
                <a:gd name="connsiteY4" fmla="*/ 1033272 h 1033272"/>
                <a:gd name="connsiteX5" fmla="*/ 107036 w 1070356"/>
                <a:gd name="connsiteY5" fmla="*/ 536300 h 1033272"/>
                <a:gd name="connsiteX6" fmla="*/ 214071 w 1070356"/>
                <a:gd name="connsiteY6" fmla="*/ 0 h 1033272"/>
                <a:gd name="connsiteX7" fmla="*/ 214071 w 1070356"/>
                <a:gd name="connsiteY7" fmla="*/ 0 h 1033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0356" h="1033272">
                  <a:moveTo>
                    <a:pt x="214071" y="0"/>
                  </a:moveTo>
                  <a:lnTo>
                    <a:pt x="856285" y="0"/>
                  </a:lnTo>
                  <a:cubicBezTo>
                    <a:pt x="869368" y="87373"/>
                    <a:pt x="932606" y="391943"/>
                    <a:pt x="963320" y="536300"/>
                  </a:cubicBezTo>
                  <a:cubicBezTo>
                    <a:pt x="996213" y="722800"/>
                    <a:pt x="1070356" y="937260"/>
                    <a:pt x="953516" y="1033272"/>
                  </a:cubicBezTo>
                  <a:lnTo>
                    <a:pt x="112268" y="1033272"/>
                  </a:lnTo>
                  <a:cubicBezTo>
                    <a:pt x="0" y="937260"/>
                    <a:pt x="90069" y="708512"/>
                    <a:pt x="107036" y="536300"/>
                  </a:cubicBezTo>
                  <a:cubicBezTo>
                    <a:pt x="124003" y="364088"/>
                    <a:pt x="214071" y="76200"/>
                    <a:pt x="214071" y="0"/>
                  </a:cubicBezTo>
                  <a:lnTo>
                    <a:pt x="214071" y="0"/>
                  </a:lnTo>
                  <a:close/>
                </a:path>
              </a:pathLst>
            </a:custGeom>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p>
          </p:txBody>
        </p:sp>
        <p:grpSp>
          <p:nvGrpSpPr>
            <p:cNvPr id="75833" name="Group 52"/>
            <p:cNvGrpSpPr>
              <a:grpSpLocks/>
            </p:cNvGrpSpPr>
            <p:nvPr/>
          </p:nvGrpSpPr>
          <p:grpSpPr bwMode="auto">
            <a:xfrm>
              <a:off x="440768" y="2694254"/>
              <a:ext cx="490064" cy="51123"/>
              <a:chOff x="457200" y="3151454"/>
              <a:chExt cx="490064" cy="51123"/>
            </a:xfrm>
          </p:grpSpPr>
          <p:sp>
            <p:nvSpPr>
              <p:cNvPr id="50" name="Oval 49"/>
              <p:cNvSpPr/>
              <p:nvPr/>
            </p:nvSpPr>
            <p:spPr>
              <a:xfrm>
                <a:off x="457757" y="3155844"/>
                <a:ext cx="455613" cy="46028"/>
              </a:xfrm>
              <a:prstGeom prst="ellipse">
                <a:avLst/>
              </a:prstGeom>
              <a:noFill/>
              <a:ln w="12700">
                <a:solidFill>
                  <a:schemeClr val="bg1"/>
                </a:solidFill>
              </a:ln>
            </p:spPr>
            <p:style>
              <a:lnRef idx="2">
                <a:schemeClr val="dk1"/>
              </a:lnRef>
              <a:fillRef idx="1">
                <a:schemeClr val="lt1"/>
              </a:fillRef>
              <a:effectRef idx="0">
                <a:schemeClr val="dk1"/>
              </a:effectRef>
              <a:fontRef idx="minor">
                <a:schemeClr val="dk1"/>
              </a:fontRef>
            </p:style>
            <p:txBody>
              <a:bodyPr anchor="ctr"/>
              <a:lstStyle/>
              <a:p>
                <a:pPr algn="ctr">
                  <a:defRPr/>
                </a:pPr>
                <a:endParaRPr lang="en-US"/>
              </a:p>
            </p:txBody>
          </p:sp>
          <p:sp>
            <p:nvSpPr>
              <p:cNvPr id="51" name="Oval 50"/>
              <p:cNvSpPr/>
              <p:nvPr/>
            </p:nvSpPr>
            <p:spPr>
              <a:xfrm rot="19082120">
                <a:off x="491095" y="3151083"/>
                <a:ext cx="455612" cy="46027"/>
              </a:xfrm>
              <a:prstGeom prst="ellipse">
                <a:avLst/>
              </a:prstGeom>
              <a:noFill/>
              <a:ln w="12700">
                <a:solidFill>
                  <a:schemeClr val="bg1"/>
                </a:solidFill>
              </a:ln>
            </p:spPr>
            <p:style>
              <a:lnRef idx="2">
                <a:schemeClr val="dk1"/>
              </a:lnRef>
              <a:fillRef idx="1">
                <a:schemeClr val="lt1"/>
              </a:fillRef>
              <a:effectRef idx="0">
                <a:schemeClr val="dk1"/>
              </a:effectRef>
              <a:fontRef idx="minor">
                <a:schemeClr val="dk1"/>
              </a:fontRef>
            </p:style>
            <p:txBody>
              <a:bodyPr anchor="ctr"/>
              <a:lstStyle/>
              <a:p>
                <a:pPr algn="ctr">
                  <a:defRPr/>
                </a:pPr>
                <a:endParaRPr lang="en-US"/>
              </a:p>
            </p:txBody>
          </p:sp>
          <p:sp>
            <p:nvSpPr>
              <p:cNvPr id="52" name="Oval 51"/>
              <p:cNvSpPr/>
              <p:nvPr/>
            </p:nvSpPr>
            <p:spPr>
              <a:xfrm rot="2615305">
                <a:off x="486332" y="3155844"/>
                <a:ext cx="457200" cy="44440"/>
              </a:xfrm>
              <a:prstGeom prst="ellipse">
                <a:avLst/>
              </a:prstGeom>
              <a:noFill/>
              <a:ln w="12700">
                <a:solidFill>
                  <a:schemeClr val="bg1"/>
                </a:solidFill>
              </a:ln>
            </p:spPr>
            <p:style>
              <a:lnRef idx="2">
                <a:schemeClr val="dk1"/>
              </a:lnRef>
              <a:fillRef idx="1">
                <a:schemeClr val="lt1"/>
              </a:fillRef>
              <a:effectRef idx="0">
                <a:schemeClr val="dk1"/>
              </a:effectRef>
              <a:fontRef idx="minor">
                <a:schemeClr val="dk1"/>
              </a:fontRef>
            </p:style>
            <p:txBody>
              <a:bodyPr anchor="ctr"/>
              <a:lstStyle/>
              <a:p>
                <a:pPr algn="ctr">
                  <a:defRPr/>
                </a:pPr>
                <a:endParaRPr lang="en-US"/>
              </a:p>
            </p:txBody>
          </p:sp>
        </p:grpSp>
      </p:grpSp>
      <p:sp>
        <p:nvSpPr>
          <p:cNvPr id="75792" name="AutoShape 2" descr="data:image/jpg;base64,/9j/4AAQSkZJRgABAQAAAQABAAD/2wCEAAkGBhQQDxQPEBAUFRQUFhoRFBESFxQWFBAWFxQVFRUYGBQYHyYgFxolGRYVHy8gJCcpLi4sFR4yNTAqNSYsLCkBCQoKBQUFDQUFDSkYEhgpKSkpKSkpKSkpKSkpKSkpKSkpKSkpKSkpKSkpKSkpKSkpKSkpKSkpKSkpKSkpKSkpKf/AABEIAHgAdAMBIgACEQEDEQH/xAAcAAACAwEBAQEAAAAAAAAAAAAABgEFBwgEAwL/xABVEAAABQEBBwwLCwkJAAAAAAAAAQIDBBEFBgcSEyGT0ggUFhgxNDVUVXN0syIyUXFygZGSsbLRFyQzQVJTYWOUxNMjJaKjpMHCw+MVJkJDRGWCg6H/xAAUAQEAAAAAAAAAAAAAAAAAAAAA/8QAFBEBAAAAAAAAAAAAAAAAAAAAAP/aAAwDAQACEQMRAD8Acb419MrIdabOMbuGk11w8DcMipQ0n3d0J22VLk48+WgPFqki99ROaX65DGwG47Zf/bf2j+mI2y58m/tH9MYpHiqcUSG0KUo9xKSNSj8RZRZ7DZvEZOZc9gDV9sufJpfaD/CEbZdXJqftB/hDKthk7iEnMuewSVxU7iEnMuewBqe2WVyanPn+GIPVLL5NTnz/AAxlxXET+ISc057B+iuFn8nyc0v2ANO2yy+TkZ9X4YD1SznJyM+rQGZbA7Q5Pk5pfsE7AbQ5Pk5pfsAaXtlXOTm88rQEbZV3k9vPK0BmuwG0OT5OaX7B8pFxU5tJrXBkpSW6o2l0Lv5AGnbZR3k9vOr0R+D1STx7kBrOr0RjZkIAdjXH28c6CzLUgkm4k1GlJmaSooy7EzymWQAq70p1sOHzZ9YsADM9UoXviGf1bnroGR2XZy5D7cdoqrdUTaS7pqOhDXtUr8PC5t310BBvW8NQueL0GAuro7qv7LUqzLKo0bJ4uRMSRY+U6nt+z3UoJVSIi7gWDu8tDlGVnnPaPDbyqy5B/XOdYoeABebOrQ5Rl5932g2c2hyjLz7ukKMAC82cz+UZefd0hGzifyhLz7vtFIABdbNp/KErPu6QNms7lCVn3dIUoAF1s0ncoSs+7pD6R7vbQbVhJtCTUu66tReRRmQoQAH+2zbtazXLTJCG5kVSEyktJJKJDazwUPYBdqojyGEAONwx+87W6F94aCcYDrG9FwHC5tXWrEiL0XAcLm1dasADN9Ur8NC5t312xn960/z1C54vQY0HVK/DQvAd9ZoZ7ex4ahc+n94Cnt8vfcgvrnOsUGyFeTtN5pDzbTZocSlxJ4xBVSpJKLJ3jIKt0e/ZPPu9YodI3M2FaCoMZSLWwEmw0aUa1aPASbSaFUzqdCyVAY/7g9q/MtZ1A88+8raTDLj7jTZIaQp1dHEmZJQk1HQi3chDetj9pcs/sjPtFXdVYE9NnylOWsa0lHeNTetmU4aSaUZpwiOpVLJUAiWbqdjeZbeKeRYxCXKYo8mEklU7b6QtXx706rHYaf1xjicWbZ9hgYB4NU5anWtD8g6NuX3jG5hrqkBWv22VrixXjIqmyaXy/wCJ0V+iowHLQAAAAAAAOFw287W6F94aCeG+4XelrdB+8MhQAdY3ouAoXgK61YAXoeAofgK61YAGcapb4WD4D3rNDPL2PDMHn0fvGiapb4SD4L3rMjO72XDMHn0ekBV3Sb+k8+71ihtlhFYGtGMdKSTuJbxha4klReLThFQlULLXcGJ3Tb+lc+71ih0Hc1dO4mDGSVhSnCJhoicSmPRyjaSwiqqtD3cvdAeb+7nGk/aZWkK+6DY/rORiH0G7iXMWWOkqqvFqwMhqofZU3Q17LHviuel+MoxfxCtulumeXBkoOwpLZKYdSbitb0bI2lFhHRVaFu5O4Aebmd4xq7uIa6pI9NpQifZcZVuOIU2feUk0n6R5bl94ReYa6pAswHEcuObbimz3UKNB99JmR+gfION9uxda2zJQRdi4rXCe872R/pGryBOAAAAAN9wu9LW6D94ZCgHC4XelrdB/nshPAdY3oOAofgK61YAXn+AofgK61YgBneqW7eD4L3rMjOr2XDMHn0ekaNql+3g+C/6WBnF7PhmD0hHpAVt0+/5XPu9YodEXKlbBwIpsnZuLxDWLxhScPAxacHCpkrSlaDne6jf8rpDvWKG+XMWEyqDGUq3ZbZmw2ZtJlMpS2ZoLsSSaakRblPoAMGBbny7L82UK26hFsawlY5dnYvW7uGSEycM0YpeFg1yVpWlR9v7Bjlu3QS/tjJfwitujsmMmFJMrckuKJh0ybVMbMnDxSjJJpIuyIzyU+OoB8uWP3hF6O11SBaCquV3hF6O11SBagMD1SFl0kRJRFkW2tkzLuoUSir4ln5BjNB1VfbsdqRAQuQmrbEhl1yhmkyaNwm3aKLc7BZn4gra2uYM9a4DVO11x+WJFek7lfHQBz9QFB0EqybmoXzchSv8AChTkoyLvIMySQRb6ll2U20w/ZS0Gbq14xCHFKwCJJUq2o6t5TPdAU1wu9LW6D94ZCgG+4XelrdB+8MhQAdX3n+AofgK61YAXnuAofgK61YAGe6pft4Pgv+lgZve14Zg9IR6RpGqW7aB4L/pYGbXuFUtiEZ8Yb9YB4LqN/wArpDvWKGvWBbtzaYjCZDTBvE0gnTNhZmbhILDMzodTwqjI7r2zTaMtJlQykOkZf9ihUAOgiuluXL/Jj/Zl6I8duXT3OKiPpYZYJ1TLiWjKMojJZtqJFFYOQ8KmUYSAB0tYN+azGojDTklRLQy2hRYt06KS2klFUk5cpGPf7uNk8aVmndEctAAdI3TX27JlwpEXXSqutLbL8k7kUaTwT3O7QLtiX+oyGGYsmCo20tIbcUnFqSaiSRKMmTKlDPLSvxjEAAN+kX9bOi5IEFR4XbYKG45f+EZmYSL6l3MO02o64rBtPJUtT2E2hJmSkpIvyie3ykYzgABwuF3pa3Qf57ITyDjcOVIdrKPc1kSa/FVUhrBLxhOAdXXmz/MUTwV9asA/N5ngKJ3l9asSAQdUuXZQD+h/0sDFI76m1pWgzJSTJSVFupMjqRl4xteqV/0NfrqfT8DUYgA0W0LIatz35EeabmrItcwnlJbJ1wiIjdYUrIeEeU0/EYqPcntTiK/Pa0goj945Xyj8pgGv3JrU4irz2dIBXpbU4irz2dMKmNPun5TEYw+6YBs9ya0+JHnGdMSV6a0+KeV1jTCjURUA4FeltLipZ1jTE+5HaXFk55jSCdUABzK9BaPzLZd99nSH0TeimlleVGZR8bjshkkpLxGZhIAAdro7Xjw4R2TAdxxLWTsuYRYKXlJ7RttPyE7tfjMJIBIDqq8xwFF7y+tWJEXmD/McXvL6xQAH2u9vbNWvisa843isLtME8LCwflEeUsEvKYUi1N8TjkjyNaIAAJ2t8TjcnyNaINrfE43J8jWiAACdrfD43J/VaINrfD43J/VaAAAJLU4QuNSvK1oD9bXGFxqV5WtAAAE7XKDxiV5W9ATtc4PGJPnN6AAAJ2ukD5+T5zeiJ2usD5+T5zeiAACdrrA+ek+cjREp1PEAsuNkeNSNEQAA/XN3ONwYyIrRqUlFaKcoajqdcp08XiAAAD//2Q=="/>
          <p:cNvSpPr>
            <a:spLocks noChangeAspect="1" noChangeArrowheads="1"/>
          </p:cNvSpPr>
          <p:nvPr/>
        </p:nvSpPr>
        <p:spPr bwMode="auto">
          <a:xfrm>
            <a:off x="63500" y="-557213"/>
            <a:ext cx="1104900" cy="1143001"/>
          </a:xfrm>
          <a:prstGeom prst="rect">
            <a:avLst/>
          </a:prstGeom>
          <a:noFill/>
          <a:ln w="9525">
            <a:noFill/>
            <a:miter lim="800000"/>
            <a:headEnd/>
            <a:tailEnd/>
          </a:ln>
        </p:spPr>
        <p:txBody>
          <a:bodyPr/>
          <a:lstStyle/>
          <a:p>
            <a:endParaRPr lang="en-US"/>
          </a:p>
        </p:txBody>
      </p:sp>
      <p:grpSp>
        <p:nvGrpSpPr>
          <p:cNvPr id="75793" name="Group 66"/>
          <p:cNvGrpSpPr>
            <a:grpSpLocks/>
          </p:cNvGrpSpPr>
          <p:nvPr/>
        </p:nvGrpSpPr>
        <p:grpSpPr bwMode="auto">
          <a:xfrm>
            <a:off x="304800" y="3787775"/>
            <a:ext cx="1066800" cy="609600"/>
            <a:chOff x="609600" y="4267200"/>
            <a:chExt cx="762000" cy="457200"/>
          </a:xfrm>
        </p:grpSpPr>
        <p:sp>
          <p:nvSpPr>
            <p:cNvPr id="64" name="Double Wave 63"/>
            <p:cNvSpPr/>
            <p:nvPr/>
          </p:nvSpPr>
          <p:spPr>
            <a:xfrm>
              <a:off x="1066800" y="4648200"/>
              <a:ext cx="304800" cy="76200"/>
            </a:xfrm>
            <a:prstGeom prst="doubleWave">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p>
          </p:txBody>
        </p:sp>
        <p:sp>
          <p:nvSpPr>
            <p:cNvPr id="65" name="Double Wave 64"/>
            <p:cNvSpPr/>
            <p:nvPr/>
          </p:nvSpPr>
          <p:spPr>
            <a:xfrm>
              <a:off x="1066800" y="4572000"/>
              <a:ext cx="304800" cy="76200"/>
            </a:xfrm>
            <a:prstGeom prst="doubleWave">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p>
          </p:txBody>
        </p:sp>
        <p:grpSp>
          <p:nvGrpSpPr>
            <p:cNvPr id="75808" name="Group 65"/>
            <p:cNvGrpSpPr>
              <a:grpSpLocks/>
            </p:cNvGrpSpPr>
            <p:nvPr/>
          </p:nvGrpSpPr>
          <p:grpSpPr bwMode="auto">
            <a:xfrm>
              <a:off x="609600" y="4267200"/>
              <a:ext cx="381000" cy="457200"/>
              <a:chOff x="457200" y="4267200"/>
              <a:chExt cx="533400" cy="457200"/>
            </a:xfrm>
          </p:grpSpPr>
          <p:sp>
            <p:nvSpPr>
              <p:cNvPr id="55" name="Rectangle 54"/>
              <p:cNvSpPr/>
              <p:nvPr/>
            </p:nvSpPr>
            <p:spPr>
              <a:xfrm>
                <a:off x="457200" y="4267200"/>
                <a:ext cx="533400" cy="76200"/>
              </a:xfrm>
              <a:prstGeom prst="rect">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p>
            </p:txBody>
          </p:sp>
          <p:sp>
            <p:nvSpPr>
              <p:cNvPr id="56" name="Rectangle 55"/>
              <p:cNvSpPr/>
              <p:nvPr/>
            </p:nvSpPr>
            <p:spPr>
              <a:xfrm>
                <a:off x="457200" y="4343400"/>
                <a:ext cx="533400" cy="76200"/>
              </a:xfrm>
              <a:prstGeom prst="rect">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p>
            </p:txBody>
          </p:sp>
          <p:sp>
            <p:nvSpPr>
              <p:cNvPr id="57" name="Rectangle 56"/>
              <p:cNvSpPr/>
              <p:nvPr/>
            </p:nvSpPr>
            <p:spPr>
              <a:xfrm>
                <a:off x="457200" y="4419600"/>
                <a:ext cx="533400" cy="76200"/>
              </a:xfrm>
              <a:prstGeom prst="rect">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p>
            </p:txBody>
          </p:sp>
          <p:sp>
            <p:nvSpPr>
              <p:cNvPr id="58" name="Rectangle 57"/>
              <p:cNvSpPr/>
              <p:nvPr/>
            </p:nvSpPr>
            <p:spPr>
              <a:xfrm>
                <a:off x="457200" y="4495800"/>
                <a:ext cx="533400" cy="76200"/>
              </a:xfrm>
              <a:prstGeom prst="rect">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p>
            </p:txBody>
          </p:sp>
          <p:sp>
            <p:nvSpPr>
              <p:cNvPr id="59" name="Rectangle 58"/>
              <p:cNvSpPr/>
              <p:nvPr/>
            </p:nvSpPr>
            <p:spPr>
              <a:xfrm>
                <a:off x="457200" y="4572000"/>
                <a:ext cx="533400" cy="76200"/>
              </a:xfrm>
              <a:prstGeom prst="rect">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p>
            </p:txBody>
          </p:sp>
          <p:sp>
            <p:nvSpPr>
              <p:cNvPr id="60" name="Rectangle 59"/>
              <p:cNvSpPr/>
              <p:nvPr/>
            </p:nvSpPr>
            <p:spPr>
              <a:xfrm>
                <a:off x="457200" y="4648200"/>
                <a:ext cx="533400" cy="76200"/>
              </a:xfrm>
              <a:prstGeom prst="rect">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p>
            </p:txBody>
          </p:sp>
        </p:grpSp>
        <p:sp>
          <p:nvSpPr>
            <p:cNvPr id="63" name="Flowchart: Manual Input 62"/>
            <p:cNvSpPr/>
            <p:nvPr/>
          </p:nvSpPr>
          <p:spPr>
            <a:xfrm rot="5400000">
              <a:off x="762000" y="4343400"/>
              <a:ext cx="457200" cy="304800"/>
            </a:xfrm>
            <a:prstGeom prst="flowChartManualInput">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p>
          </p:txBody>
        </p:sp>
      </p:grpSp>
      <p:grpSp>
        <p:nvGrpSpPr>
          <p:cNvPr id="75794" name="Group 71"/>
          <p:cNvGrpSpPr>
            <a:grpSpLocks/>
          </p:cNvGrpSpPr>
          <p:nvPr/>
        </p:nvGrpSpPr>
        <p:grpSpPr bwMode="auto">
          <a:xfrm>
            <a:off x="446088" y="5399088"/>
            <a:ext cx="685800" cy="700087"/>
            <a:chOff x="446834" y="5857034"/>
            <a:chExt cx="685800" cy="700025"/>
          </a:xfrm>
        </p:grpSpPr>
        <p:sp>
          <p:nvSpPr>
            <p:cNvPr id="68" name="Teardrop 67"/>
            <p:cNvSpPr/>
            <p:nvPr/>
          </p:nvSpPr>
          <p:spPr>
            <a:xfrm rot="18901508">
              <a:off x="446834" y="5857034"/>
              <a:ext cx="685800" cy="685800"/>
            </a:xfrm>
            <a:prstGeom prst="teardrop">
              <a:avLst>
                <a:gd name="adj" fmla="val 133333"/>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p>
          </p:txBody>
        </p:sp>
        <p:sp>
          <p:nvSpPr>
            <p:cNvPr id="70" name="Teardrop 69"/>
            <p:cNvSpPr>
              <a:spLocks noChangeAspect="1"/>
            </p:cNvSpPr>
            <p:nvPr/>
          </p:nvSpPr>
          <p:spPr>
            <a:xfrm rot="18901508">
              <a:off x="535734" y="6049104"/>
              <a:ext cx="508000" cy="507955"/>
            </a:xfrm>
            <a:prstGeom prst="teardrop">
              <a:avLst>
                <a:gd name="adj" fmla="val 133333"/>
              </a:avLst>
            </a:prstGeom>
          </p:spPr>
          <p:style>
            <a:lnRef idx="1">
              <a:schemeClr val="accent3"/>
            </a:lnRef>
            <a:fillRef idx="2">
              <a:schemeClr val="accent3"/>
            </a:fillRef>
            <a:effectRef idx="1">
              <a:schemeClr val="accent3"/>
            </a:effectRef>
            <a:fontRef idx="minor">
              <a:schemeClr val="dk1"/>
            </a:fontRef>
          </p:style>
          <p:txBody>
            <a:bodyPr anchor="ctr"/>
            <a:lstStyle/>
            <a:p>
              <a:pPr algn="ctr">
                <a:defRPr/>
              </a:pPr>
              <a:endParaRPr lang="en-US"/>
            </a:p>
          </p:txBody>
        </p:sp>
        <p:sp>
          <p:nvSpPr>
            <p:cNvPr id="71" name="Teardrop 70"/>
            <p:cNvSpPr>
              <a:spLocks noChangeAspect="1"/>
            </p:cNvSpPr>
            <p:nvPr/>
          </p:nvSpPr>
          <p:spPr>
            <a:xfrm rot="18901508">
              <a:off x="631546" y="6237725"/>
              <a:ext cx="316377" cy="316377"/>
            </a:xfrm>
            <a:prstGeom prst="teardrop">
              <a:avLst>
                <a:gd name="adj" fmla="val 133333"/>
              </a:avLst>
            </a:prstGeom>
          </p:spPr>
          <p:style>
            <a:lnRef idx="0">
              <a:schemeClr val="accent3"/>
            </a:lnRef>
            <a:fillRef idx="3">
              <a:schemeClr val="accent3"/>
            </a:fillRef>
            <a:effectRef idx="3">
              <a:schemeClr val="accent3"/>
            </a:effectRef>
            <a:fontRef idx="minor">
              <a:schemeClr val="lt1"/>
            </a:fontRef>
          </p:style>
          <p:txBody>
            <a:bodyPr anchor="ctr"/>
            <a:lstStyle/>
            <a:p>
              <a:pPr algn="ctr">
                <a:defRPr/>
              </a:pPr>
              <a:endParaRPr lang="en-US"/>
            </a:p>
          </p:txBody>
        </p:sp>
      </p:grpSp>
      <p:sp>
        <p:nvSpPr>
          <p:cNvPr id="61" name="Date Placeholder 60"/>
          <p:cNvSpPr>
            <a:spLocks noGrp="1"/>
          </p:cNvSpPr>
          <p:nvPr>
            <p:ph type="dt" sz="half" idx="10"/>
          </p:nvPr>
        </p:nvSpPr>
        <p:spPr/>
        <p:txBody>
          <a:bodyPr/>
          <a:lstStyle/>
          <a:p>
            <a:pPr>
              <a:defRPr/>
            </a:pPr>
            <a:r>
              <a:rPr lang="en-US" smtClean="0"/>
              <a:t>11/15/2011 DRAFT</a:t>
            </a:r>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lowchart: Connector 36"/>
          <p:cNvSpPr/>
          <p:nvPr/>
        </p:nvSpPr>
        <p:spPr>
          <a:xfrm>
            <a:off x="4724400" y="2286000"/>
            <a:ext cx="4267200" cy="4419600"/>
          </a:xfrm>
          <a:prstGeom prst="flowChartConnector">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endParaRPr lang="en-US"/>
          </a:p>
        </p:txBody>
      </p:sp>
      <p:sp>
        <p:nvSpPr>
          <p:cNvPr id="77826" name="Title 1"/>
          <p:cNvSpPr>
            <a:spLocks noGrp="1"/>
          </p:cNvSpPr>
          <p:nvPr>
            <p:ph type="title"/>
          </p:nvPr>
        </p:nvSpPr>
        <p:spPr/>
        <p:txBody>
          <a:bodyPr/>
          <a:lstStyle/>
          <a:p>
            <a:pPr eaLnBrk="1" hangingPunct="1"/>
            <a:r>
              <a:rPr lang="en-US" smtClean="0"/>
              <a:t>The Grid Tech Team</a:t>
            </a:r>
          </a:p>
        </p:txBody>
      </p:sp>
      <p:sp>
        <p:nvSpPr>
          <p:cNvPr id="77827" name="Content Placeholder 2"/>
          <p:cNvSpPr>
            <a:spLocks noGrp="1"/>
          </p:cNvSpPr>
          <p:nvPr>
            <p:ph idx="1"/>
          </p:nvPr>
        </p:nvSpPr>
        <p:spPr>
          <a:xfrm>
            <a:off x="457200" y="1371600"/>
            <a:ext cx="8229600" cy="1143000"/>
          </a:xfrm>
        </p:spPr>
        <p:txBody>
          <a:bodyPr/>
          <a:lstStyle/>
          <a:p>
            <a:pPr algn="ctr" eaLnBrk="1" hangingPunct="1">
              <a:buFont typeface="Arial" charset="0"/>
              <a:buNone/>
            </a:pPr>
            <a:r>
              <a:rPr lang="en-US" sz="1800" i="1" smtClean="0"/>
              <a:t>The Grid Tech Team (GTT), with DOE-wide representation, is responsible for leadership within and outside DOE on grid modernization through strategic thinking and improved communication, coordination, and collaboration.</a:t>
            </a:r>
          </a:p>
        </p:txBody>
      </p:sp>
      <p:sp>
        <p:nvSpPr>
          <p:cNvPr id="5" name="Slide Number Placeholder 4"/>
          <p:cNvSpPr>
            <a:spLocks noGrp="1"/>
          </p:cNvSpPr>
          <p:nvPr>
            <p:ph type="sldNum" sz="quarter" idx="12"/>
          </p:nvPr>
        </p:nvSpPr>
        <p:spPr>
          <a:xfrm>
            <a:off x="6553200" y="6280150"/>
            <a:ext cx="2133600" cy="365125"/>
          </a:xfrm>
        </p:spPr>
        <p:txBody>
          <a:bodyPr/>
          <a:lstStyle/>
          <a:p>
            <a:pPr>
              <a:defRPr/>
            </a:pPr>
            <a:fld id="{488D3FC6-A11C-4868-853F-A731FA4028D7}" type="slidenum">
              <a:rPr lang="en-US"/>
              <a:pPr>
                <a:defRPr/>
              </a:pPr>
              <a:t>2</a:t>
            </a:fld>
            <a:endParaRPr lang="en-US"/>
          </a:p>
        </p:txBody>
      </p:sp>
      <p:sp>
        <p:nvSpPr>
          <p:cNvPr id="7" name="Teardrop 6"/>
          <p:cNvSpPr/>
          <p:nvPr/>
        </p:nvSpPr>
        <p:spPr>
          <a:xfrm rot="5400000">
            <a:off x="5105400" y="2743200"/>
            <a:ext cx="1752600" cy="1752600"/>
          </a:xfrm>
          <a:prstGeom prst="teardrop">
            <a:avLst/>
          </a:prstGeom>
        </p:spPr>
        <p:style>
          <a:lnRef idx="2">
            <a:schemeClr val="accent1">
              <a:shade val="50000"/>
            </a:schemeClr>
          </a:lnRef>
          <a:fillRef idx="1">
            <a:schemeClr val="accent1"/>
          </a:fillRef>
          <a:effectRef idx="0">
            <a:schemeClr val="accent1"/>
          </a:effectRef>
          <a:fontRef idx="minor">
            <a:schemeClr val="lt1"/>
          </a:fontRef>
        </p:style>
        <p:txBody>
          <a:bodyPr vert="vert270" anchor="ctr">
            <a:normAutofit fontScale="77500" lnSpcReduction="20000"/>
          </a:bodyPr>
          <a:lstStyle/>
          <a:p>
            <a:pPr algn="ctr" fontAlgn="auto">
              <a:spcBef>
                <a:spcPts val="0"/>
              </a:spcBef>
              <a:spcAft>
                <a:spcPts val="0"/>
              </a:spcAft>
              <a:defRPr/>
            </a:pPr>
            <a:r>
              <a:rPr lang="en-US" dirty="0"/>
              <a:t>Establish and maintain a DOE-wide long-term vision for the future grid</a:t>
            </a:r>
          </a:p>
        </p:txBody>
      </p:sp>
      <p:sp>
        <p:nvSpPr>
          <p:cNvPr id="10" name="Teardrop 9"/>
          <p:cNvSpPr/>
          <p:nvPr/>
        </p:nvSpPr>
        <p:spPr>
          <a:xfrm flipH="1">
            <a:off x="6858000" y="4495800"/>
            <a:ext cx="1752600" cy="1752600"/>
          </a:xfrm>
          <a:prstGeom prst="teardrop">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t>Develop long-, mid-, near-term plans to address these issues</a:t>
            </a:r>
          </a:p>
        </p:txBody>
      </p:sp>
      <p:sp>
        <p:nvSpPr>
          <p:cNvPr id="12" name="Teardrop 11"/>
          <p:cNvSpPr/>
          <p:nvPr/>
        </p:nvSpPr>
        <p:spPr>
          <a:xfrm>
            <a:off x="5105400" y="4495800"/>
            <a:ext cx="1752600" cy="1752600"/>
          </a:xfrm>
          <a:prstGeom prst="teardrop">
            <a:avLst/>
          </a:prstGeom>
        </p:spPr>
        <p:style>
          <a:lnRef idx="2">
            <a:schemeClr val="accent1">
              <a:shade val="50000"/>
            </a:schemeClr>
          </a:lnRef>
          <a:fillRef idx="1">
            <a:schemeClr val="accent1"/>
          </a:fillRef>
          <a:effectRef idx="0">
            <a:schemeClr val="accent1"/>
          </a:effectRef>
          <a:fontRef idx="minor">
            <a:schemeClr val="lt1"/>
          </a:fontRef>
        </p:style>
        <p:txBody>
          <a:bodyPr anchor="ctr" anchorCtr="1"/>
          <a:lstStyle/>
          <a:p>
            <a:pPr algn="ctr" fontAlgn="auto">
              <a:spcBef>
                <a:spcPts val="0"/>
              </a:spcBef>
              <a:spcAft>
                <a:spcPts val="0"/>
              </a:spcAft>
              <a:defRPr/>
            </a:pPr>
            <a:r>
              <a:rPr lang="en-US" sz="1400" dirty="0"/>
              <a:t>Align office/ program projects and initiatives for objective consistency</a:t>
            </a:r>
          </a:p>
        </p:txBody>
      </p:sp>
      <p:grpSp>
        <p:nvGrpSpPr>
          <p:cNvPr id="77832" name="Group 17"/>
          <p:cNvGrpSpPr>
            <a:grpSpLocks/>
          </p:cNvGrpSpPr>
          <p:nvPr/>
        </p:nvGrpSpPr>
        <p:grpSpPr bwMode="auto">
          <a:xfrm>
            <a:off x="6858000" y="2743200"/>
            <a:ext cx="1752600" cy="1752600"/>
            <a:chOff x="4191000" y="2895600"/>
            <a:chExt cx="1752600" cy="1752600"/>
          </a:xfrm>
        </p:grpSpPr>
        <p:sp>
          <p:nvSpPr>
            <p:cNvPr id="16" name="Teardrop 15"/>
            <p:cNvSpPr/>
            <p:nvPr/>
          </p:nvSpPr>
          <p:spPr>
            <a:xfrm rot="10800000">
              <a:off x="4191000" y="2895600"/>
              <a:ext cx="1752600" cy="1752600"/>
            </a:xfrm>
            <a:prstGeom prst="teardrop">
              <a:avLst/>
            </a:prstGeom>
          </p:spPr>
          <p:style>
            <a:lnRef idx="2">
              <a:schemeClr val="accent1">
                <a:shade val="50000"/>
              </a:schemeClr>
            </a:lnRef>
            <a:fillRef idx="1">
              <a:schemeClr val="accent1"/>
            </a:fillRef>
            <a:effectRef idx="0">
              <a:schemeClr val="accent1"/>
            </a:effectRef>
            <a:fontRef idx="minor">
              <a:schemeClr val="lt1"/>
            </a:fontRef>
          </p:style>
          <p:txBody>
            <a:bodyPr vert="vert270" anchor="ctr">
              <a:normAutofit/>
            </a:bodyPr>
            <a:lstStyle/>
            <a:p>
              <a:pPr algn="ctr" fontAlgn="auto">
                <a:spcBef>
                  <a:spcPts val="0"/>
                </a:spcBef>
                <a:spcAft>
                  <a:spcPts val="0"/>
                </a:spcAft>
                <a:defRPr/>
              </a:pPr>
              <a:endParaRPr lang="en-US" dirty="0"/>
            </a:p>
          </p:txBody>
        </p:sp>
        <p:sp>
          <p:nvSpPr>
            <p:cNvPr id="77839" name="Rectangle 14"/>
            <p:cNvSpPr>
              <a:spLocks noChangeArrowheads="1"/>
            </p:cNvSpPr>
            <p:nvPr/>
          </p:nvSpPr>
          <p:spPr bwMode="auto">
            <a:xfrm>
              <a:off x="4267200" y="3276600"/>
              <a:ext cx="1524000" cy="1169551"/>
            </a:xfrm>
            <a:prstGeom prst="rect">
              <a:avLst/>
            </a:prstGeom>
            <a:noFill/>
            <a:ln w="9525">
              <a:noFill/>
              <a:miter lim="800000"/>
              <a:headEnd/>
              <a:tailEnd/>
            </a:ln>
          </p:spPr>
          <p:txBody>
            <a:bodyPr>
              <a:spAutoFit/>
            </a:bodyPr>
            <a:lstStyle/>
            <a:p>
              <a:pPr algn="ctr"/>
              <a:r>
                <a:rPr lang="en-US" sz="1400">
                  <a:solidFill>
                    <a:schemeClr val="bg1"/>
                  </a:solidFill>
                  <a:latin typeface="Calibri" pitchFamily="34" charset="0"/>
                </a:rPr>
                <a:t>Identify high priority issues and challenges to achieving the vision</a:t>
              </a:r>
            </a:p>
          </p:txBody>
        </p:sp>
      </p:grpSp>
      <p:sp>
        <p:nvSpPr>
          <p:cNvPr id="23" name="Flowchart: Connector 22"/>
          <p:cNvSpPr/>
          <p:nvPr/>
        </p:nvSpPr>
        <p:spPr>
          <a:xfrm>
            <a:off x="6400800" y="4038600"/>
            <a:ext cx="914400" cy="914400"/>
          </a:xfrm>
          <a:prstGeom prst="flowChartConnector">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b="1" dirty="0">
                <a:solidFill>
                  <a:schemeClr val="accent1"/>
                </a:solidFill>
              </a:rPr>
              <a:t>GRID</a:t>
            </a:r>
          </a:p>
          <a:p>
            <a:pPr algn="ctr" fontAlgn="auto">
              <a:spcBef>
                <a:spcPts val="0"/>
              </a:spcBef>
              <a:spcAft>
                <a:spcPts val="0"/>
              </a:spcAft>
              <a:defRPr/>
            </a:pPr>
            <a:r>
              <a:rPr lang="en-US" sz="1400" b="1" dirty="0">
                <a:solidFill>
                  <a:schemeClr val="accent1"/>
                </a:solidFill>
              </a:rPr>
              <a:t>TECH</a:t>
            </a:r>
          </a:p>
          <a:p>
            <a:pPr algn="ctr" fontAlgn="auto">
              <a:spcBef>
                <a:spcPts val="0"/>
              </a:spcBef>
              <a:spcAft>
                <a:spcPts val="0"/>
              </a:spcAft>
              <a:defRPr/>
            </a:pPr>
            <a:r>
              <a:rPr lang="en-US" sz="1400" b="1" dirty="0">
                <a:solidFill>
                  <a:schemeClr val="accent1"/>
                </a:solidFill>
              </a:rPr>
              <a:t>TEAM</a:t>
            </a:r>
          </a:p>
        </p:txBody>
      </p:sp>
      <p:sp>
        <p:nvSpPr>
          <p:cNvPr id="35" name="TextBox 34"/>
          <p:cNvSpPr txBox="1"/>
          <p:nvPr/>
        </p:nvSpPr>
        <p:spPr>
          <a:xfrm>
            <a:off x="381000" y="3352800"/>
            <a:ext cx="3962400" cy="2586038"/>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marL="228600" indent="-228600" fontAlgn="auto">
              <a:spcBef>
                <a:spcPts val="0"/>
              </a:spcBef>
              <a:spcAft>
                <a:spcPts val="0"/>
              </a:spcAft>
              <a:buFont typeface="Arial" pitchFamily="34" charset="0"/>
              <a:buChar char="•"/>
              <a:defRPr/>
            </a:pPr>
            <a:r>
              <a:rPr lang="en-US" dirty="0"/>
              <a:t>Office of Science </a:t>
            </a:r>
            <a:r>
              <a:rPr lang="en-US" b="1" dirty="0"/>
              <a:t>(SC)</a:t>
            </a:r>
          </a:p>
          <a:p>
            <a:pPr marL="228600" indent="-228600" fontAlgn="auto">
              <a:spcBef>
                <a:spcPts val="0"/>
              </a:spcBef>
              <a:spcAft>
                <a:spcPts val="0"/>
              </a:spcAft>
              <a:buFont typeface="Arial" pitchFamily="34" charset="0"/>
              <a:buChar char="•"/>
              <a:defRPr/>
            </a:pPr>
            <a:r>
              <a:rPr lang="en-US" dirty="0"/>
              <a:t>Office of Electricity Delivery &amp; Energy Reliability </a:t>
            </a:r>
            <a:r>
              <a:rPr lang="en-US" b="1" dirty="0"/>
              <a:t>(OE)</a:t>
            </a:r>
          </a:p>
          <a:p>
            <a:pPr marL="228600" indent="-228600" fontAlgn="auto">
              <a:spcBef>
                <a:spcPts val="0"/>
              </a:spcBef>
              <a:spcAft>
                <a:spcPts val="0"/>
              </a:spcAft>
              <a:buFont typeface="Arial" pitchFamily="34" charset="0"/>
              <a:buChar char="•"/>
              <a:defRPr/>
            </a:pPr>
            <a:r>
              <a:rPr lang="en-US" dirty="0"/>
              <a:t>Office of Energy Efficiency &amp; Renewable Energy </a:t>
            </a:r>
            <a:r>
              <a:rPr lang="en-US" b="1" dirty="0"/>
              <a:t>(EERE)</a:t>
            </a:r>
          </a:p>
          <a:p>
            <a:pPr marL="228600" indent="-228600" fontAlgn="auto">
              <a:spcBef>
                <a:spcPts val="0"/>
              </a:spcBef>
              <a:spcAft>
                <a:spcPts val="0"/>
              </a:spcAft>
              <a:buFont typeface="Arial" pitchFamily="34" charset="0"/>
              <a:buChar char="•"/>
              <a:defRPr/>
            </a:pPr>
            <a:r>
              <a:rPr lang="en-US" dirty="0"/>
              <a:t>Advanced Research Projects Agency – Energy </a:t>
            </a:r>
            <a:r>
              <a:rPr lang="en-US" b="1" dirty="0"/>
              <a:t>(ARPA-E)</a:t>
            </a:r>
          </a:p>
          <a:p>
            <a:pPr marL="228600" indent="-228600" fontAlgn="auto">
              <a:spcBef>
                <a:spcPts val="0"/>
              </a:spcBef>
              <a:spcAft>
                <a:spcPts val="0"/>
              </a:spcAft>
              <a:buFont typeface="Arial" pitchFamily="34" charset="0"/>
              <a:buChar char="•"/>
              <a:defRPr/>
            </a:pPr>
            <a:r>
              <a:rPr lang="en-US" dirty="0"/>
              <a:t>Chief Financial Office </a:t>
            </a:r>
            <a:r>
              <a:rPr lang="en-US" b="1" dirty="0"/>
              <a:t>(CFO)</a:t>
            </a:r>
          </a:p>
          <a:p>
            <a:pPr marL="228600" indent="-228600" fontAlgn="auto">
              <a:spcBef>
                <a:spcPts val="0"/>
              </a:spcBef>
              <a:spcAft>
                <a:spcPts val="0"/>
              </a:spcAft>
              <a:buFont typeface="Arial" pitchFamily="34" charset="0"/>
              <a:buChar char="•"/>
              <a:defRPr/>
            </a:pPr>
            <a:r>
              <a:rPr lang="en-US" dirty="0"/>
              <a:t>DOE Senior Management </a:t>
            </a:r>
            <a:r>
              <a:rPr lang="en-US" b="1" dirty="0"/>
              <a:t>(S1)</a:t>
            </a:r>
          </a:p>
        </p:txBody>
      </p:sp>
      <p:sp>
        <p:nvSpPr>
          <p:cNvPr id="36" name="TextBox 35"/>
          <p:cNvSpPr txBox="1"/>
          <p:nvPr/>
        </p:nvSpPr>
        <p:spPr>
          <a:xfrm>
            <a:off x="381000" y="2971800"/>
            <a:ext cx="2328863" cy="369888"/>
          </a:xfrm>
          <a:prstGeom prst="rect">
            <a:avLst/>
          </a:prstGeom>
          <a:ln>
            <a:noFill/>
          </a:ln>
        </p:spPr>
        <p:style>
          <a:lnRef idx="1">
            <a:schemeClr val="accent1"/>
          </a:lnRef>
          <a:fillRef idx="2">
            <a:schemeClr val="accent1"/>
          </a:fillRef>
          <a:effectRef idx="1">
            <a:schemeClr val="accent1"/>
          </a:effectRef>
          <a:fontRef idx="minor">
            <a:schemeClr val="dk1"/>
          </a:fontRef>
        </p:style>
        <p:txBody>
          <a:bodyPr wrap="none">
            <a:spAutoFit/>
          </a:bodyPr>
          <a:lstStyle/>
          <a:p>
            <a:pPr fontAlgn="auto">
              <a:spcBef>
                <a:spcPts val="0"/>
              </a:spcBef>
              <a:spcAft>
                <a:spcPts val="0"/>
              </a:spcAft>
              <a:defRPr/>
            </a:pPr>
            <a:r>
              <a:rPr lang="en-US" b="1" dirty="0"/>
              <a:t>DOE REPRESENTATION</a:t>
            </a:r>
          </a:p>
        </p:txBody>
      </p:sp>
      <p:sp>
        <p:nvSpPr>
          <p:cNvPr id="15" name="Date Placeholder 14"/>
          <p:cNvSpPr>
            <a:spLocks noGrp="1"/>
          </p:cNvSpPr>
          <p:nvPr>
            <p:ph type="dt" sz="half" idx="10"/>
          </p:nvPr>
        </p:nvSpPr>
        <p:spPr/>
        <p:txBody>
          <a:bodyPr/>
          <a:lstStyle/>
          <a:p>
            <a:pPr>
              <a:defRPr/>
            </a:pPr>
            <a:r>
              <a:rPr lang="en-US" smtClean="0"/>
              <a:t>11/15/2011 DRAFT</a:t>
            </a: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p:nvPr>
        </p:nvSpPr>
        <p:spPr/>
        <p:txBody>
          <a:bodyPr/>
          <a:lstStyle/>
          <a:p>
            <a:pPr eaLnBrk="1" hangingPunct="1"/>
            <a:r>
              <a:rPr lang="en-US" smtClean="0"/>
              <a:t>The Evolution of a National Vision</a:t>
            </a:r>
          </a:p>
        </p:txBody>
      </p:sp>
      <p:sp>
        <p:nvSpPr>
          <p:cNvPr id="3" name="Content Placeholder 2"/>
          <p:cNvSpPr>
            <a:spLocks noGrp="1"/>
          </p:cNvSpPr>
          <p:nvPr>
            <p:ph idx="1"/>
          </p:nvPr>
        </p:nvSpPr>
        <p:spPr>
          <a:xfrm>
            <a:off x="6096000" y="1752600"/>
            <a:ext cx="2819400" cy="4648200"/>
          </a:xfrm>
        </p:spPr>
        <p:style>
          <a:lnRef idx="1">
            <a:schemeClr val="dk1"/>
          </a:lnRef>
          <a:fillRef idx="2">
            <a:schemeClr val="dk1"/>
          </a:fillRef>
          <a:effectRef idx="1">
            <a:schemeClr val="dk1"/>
          </a:effectRef>
          <a:fontRef idx="minor">
            <a:schemeClr val="dk1"/>
          </a:fontRef>
        </p:style>
        <p:txBody>
          <a:bodyPr rtlCol="0">
            <a:noAutofit/>
          </a:bodyPr>
          <a:lstStyle/>
          <a:p>
            <a:pPr marL="0" indent="0" algn="ctr" eaLnBrk="1" fontAlgn="auto" hangingPunct="1">
              <a:spcAft>
                <a:spcPts val="0"/>
              </a:spcAft>
              <a:buFontTx/>
              <a:buNone/>
              <a:defRPr/>
            </a:pPr>
            <a:r>
              <a:rPr lang="en-US" sz="1600" b="1" i="1" dirty="0" smtClean="0"/>
              <a:t>Enabling an </a:t>
            </a:r>
          </a:p>
          <a:p>
            <a:pPr marL="0" indent="0" algn="ctr" eaLnBrk="1" fontAlgn="auto" hangingPunct="1">
              <a:spcBef>
                <a:spcPts val="0"/>
              </a:spcBef>
              <a:spcAft>
                <a:spcPts val="0"/>
              </a:spcAft>
              <a:buFontTx/>
              <a:buNone/>
              <a:defRPr/>
            </a:pPr>
            <a:r>
              <a:rPr lang="en-US" sz="1600" b="1" i="1" dirty="0" smtClean="0"/>
              <a:t>Electricity Services Economy</a:t>
            </a:r>
          </a:p>
          <a:p>
            <a:pPr marL="0" indent="0" algn="ctr" eaLnBrk="1" fontAlgn="auto" hangingPunct="1">
              <a:spcBef>
                <a:spcPts val="0"/>
              </a:spcBef>
              <a:spcAft>
                <a:spcPts val="0"/>
              </a:spcAft>
              <a:buFontTx/>
              <a:buNone/>
              <a:defRPr/>
            </a:pPr>
            <a:endParaRPr lang="en-US" sz="1600" b="1" i="1" dirty="0" smtClean="0"/>
          </a:p>
          <a:p>
            <a:pPr algn="ctr" eaLnBrk="1" fontAlgn="auto" hangingPunct="1">
              <a:spcAft>
                <a:spcPts val="0"/>
              </a:spcAft>
              <a:buFontTx/>
              <a:buNone/>
              <a:defRPr/>
            </a:pPr>
            <a:r>
              <a:rPr lang="en-US" sz="1500" u="sng" dirty="0" smtClean="0"/>
              <a:t>“Electricity as a Service”</a:t>
            </a:r>
          </a:p>
          <a:p>
            <a:pPr marL="173038" lvl="1" indent="-173038" eaLnBrk="1" fontAlgn="auto" hangingPunct="1">
              <a:spcAft>
                <a:spcPts val="0"/>
              </a:spcAft>
              <a:buFont typeface="Arial" pitchFamily="34" charset="0"/>
              <a:buChar char="•"/>
              <a:tabLst>
                <a:tab pos="342900" algn="l"/>
              </a:tabLst>
              <a:defRPr/>
            </a:pPr>
            <a:r>
              <a:rPr lang="en-US" sz="1500" dirty="0" smtClean="0"/>
              <a:t>Access to clean energy generation and options</a:t>
            </a:r>
          </a:p>
          <a:p>
            <a:pPr marL="173038" lvl="1" indent="-173038" eaLnBrk="1" fontAlgn="auto" hangingPunct="1">
              <a:spcAft>
                <a:spcPts val="0"/>
              </a:spcAft>
              <a:buFont typeface="Arial" pitchFamily="34" charset="0"/>
              <a:buChar char="•"/>
              <a:tabLst>
                <a:tab pos="342900" algn="l"/>
              </a:tabLst>
              <a:defRPr/>
            </a:pPr>
            <a:r>
              <a:rPr lang="en-US" sz="1500" dirty="0" smtClean="0"/>
              <a:t>Delivery of desired power quality when it is wanted</a:t>
            </a:r>
          </a:p>
          <a:p>
            <a:pPr marL="173038" lvl="1" indent="-173038" eaLnBrk="1" fontAlgn="auto" hangingPunct="1">
              <a:spcAft>
                <a:spcPts val="0"/>
              </a:spcAft>
              <a:buFont typeface="Arial" pitchFamily="34" charset="0"/>
              <a:buChar char="•"/>
              <a:tabLst>
                <a:tab pos="342900" algn="l"/>
              </a:tabLst>
              <a:defRPr/>
            </a:pPr>
            <a:r>
              <a:rPr lang="en-US" sz="1500" dirty="0" smtClean="0"/>
              <a:t>Customer participation into electricity markets (demand response)</a:t>
            </a:r>
          </a:p>
          <a:p>
            <a:pPr marL="173038" lvl="1" indent="-173038" eaLnBrk="1" fontAlgn="auto" hangingPunct="1">
              <a:spcAft>
                <a:spcPts val="0"/>
              </a:spcAft>
              <a:buFont typeface="Arial" pitchFamily="34" charset="0"/>
              <a:buChar char="•"/>
              <a:tabLst>
                <a:tab pos="342900" algn="l"/>
              </a:tabLst>
              <a:defRPr/>
            </a:pPr>
            <a:r>
              <a:rPr lang="en-US" sz="1500" dirty="0" smtClean="0"/>
              <a:t>Customer flexibility to use new technologies (electric vehicles, distributed generation, energy management system, etc.)</a:t>
            </a:r>
          </a:p>
          <a:p>
            <a:pPr marL="173038" lvl="1" indent="-173038" eaLnBrk="1" fontAlgn="auto" hangingPunct="1">
              <a:spcAft>
                <a:spcPts val="0"/>
              </a:spcAft>
              <a:buFont typeface="Arial" pitchFamily="34" charset="0"/>
              <a:buChar char="•"/>
              <a:tabLst>
                <a:tab pos="342900" algn="l"/>
              </a:tabLst>
              <a:defRPr/>
            </a:pPr>
            <a:r>
              <a:rPr lang="en-US" sz="1500" dirty="0" smtClean="0"/>
              <a:t>Dynamic protection, privacy, and cyber security</a:t>
            </a:r>
          </a:p>
          <a:p>
            <a:pPr marL="173038" lvl="1" indent="-173038" eaLnBrk="1" fontAlgn="auto" hangingPunct="1">
              <a:spcAft>
                <a:spcPts val="0"/>
              </a:spcAft>
              <a:buFont typeface="Arial" pitchFamily="34" charset="0"/>
              <a:buChar char="•"/>
              <a:tabLst>
                <a:tab pos="342900" algn="l"/>
              </a:tabLst>
              <a:defRPr/>
            </a:pPr>
            <a:r>
              <a:rPr lang="en-US" sz="1500" dirty="0" smtClean="0"/>
              <a:t>…</a:t>
            </a:r>
          </a:p>
        </p:txBody>
      </p:sp>
      <p:sp>
        <p:nvSpPr>
          <p:cNvPr id="5" name="Slide Number Placeholder 4"/>
          <p:cNvSpPr>
            <a:spLocks noGrp="1"/>
          </p:cNvSpPr>
          <p:nvPr>
            <p:ph type="sldNum" sz="quarter" idx="12"/>
          </p:nvPr>
        </p:nvSpPr>
        <p:spPr>
          <a:xfrm>
            <a:off x="6629400" y="6356350"/>
            <a:ext cx="2133600" cy="365125"/>
          </a:xfrm>
        </p:spPr>
        <p:txBody>
          <a:bodyPr/>
          <a:lstStyle/>
          <a:p>
            <a:pPr>
              <a:defRPr/>
            </a:pPr>
            <a:fld id="{AFB80BFA-3891-4E2C-A325-DCA1FB087460}" type="slidenum">
              <a:rPr lang="en-US"/>
              <a:pPr>
                <a:defRPr/>
              </a:pPr>
              <a:t>3</a:t>
            </a:fld>
            <a:endParaRPr lang="en-US"/>
          </a:p>
        </p:txBody>
      </p:sp>
      <p:pic>
        <p:nvPicPr>
          <p:cNvPr id="79876" name="Picture 2"/>
          <p:cNvPicPr>
            <a:picLocks noChangeAspect="1" noChangeArrowheads="1"/>
          </p:cNvPicPr>
          <p:nvPr/>
        </p:nvPicPr>
        <p:blipFill>
          <a:blip r:embed="rId3" cstate="print"/>
          <a:srcRect/>
          <a:stretch>
            <a:fillRect/>
          </a:stretch>
        </p:blipFill>
        <p:spPr bwMode="auto">
          <a:xfrm>
            <a:off x="228600" y="2362200"/>
            <a:ext cx="2622550" cy="2819400"/>
          </a:xfrm>
          <a:prstGeom prst="rect">
            <a:avLst/>
          </a:prstGeom>
          <a:noFill/>
          <a:ln w="9525">
            <a:noFill/>
            <a:miter lim="800000"/>
            <a:headEnd/>
            <a:tailEnd/>
          </a:ln>
        </p:spPr>
      </p:pic>
      <p:sp>
        <p:nvSpPr>
          <p:cNvPr id="79877" name="TextBox 21"/>
          <p:cNvSpPr txBox="1">
            <a:spLocks noChangeArrowheads="1"/>
          </p:cNvSpPr>
          <p:nvPr/>
        </p:nvSpPr>
        <p:spPr bwMode="auto">
          <a:xfrm>
            <a:off x="844550" y="1295400"/>
            <a:ext cx="1365250" cy="461963"/>
          </a:xfrm>
          <a:prstGeom prst="rect">
            <a:avLst/>
          </a:prstGeom>
          <a:noFill/>
          <a:ln w="9525">
            <a:noFill/>
            <a:miter lim="800000"/>
            <a:headEnd/>
            <a:tailEnd/>
          </a:ln>
        </p:spPr>
        <p:txBody>
          <a:bodyPr wrap="none">
            <a:spAutoFit/>
          </a:bodyPr>
          <a:lstStyle/>
          <a:p>
            <a:r>
              <a:rPr lang="en-US" sz="2400" b="1">
                <a:latin typeface="Calibri" pitchFamily="34" charset="0"/>
              </a:rPr>
              <a:t>July 2003</a:t>
            </a:r>
          </a:p>
        </p:txBody>
      </p:sp>
      <p:sp>
        <p:nvSpPr>
          <p:cNvPr id="79878" name="TextBox 22"/>
          <p:cNvSpPr txBox="1">
            <a:spLocks noChangeArrowheads="1"/>
          </p:cNvSpPr>
          <p:nvPr/>
        </p:nvSpPr>
        <p:spPr bwMode="auto">
          <a:xfrm>
            <a:off x="6324600" y="1290638"/>
            <a:ext cx="2362200" cy="461962"/>
          </a:xfrm>
          <a:prstGeom prst="rect">
            <a:avLst/>
          </a:prstGeom>
          <a:noFill/>
          <a:ln w="9525">
            <a:noFill/>
            <a:miter lim="800000"/>
            <a:headEnd/>
            <a:tailEnd/>
          </a:ln>
        </p:spPr>
        <p:txBody>
          <a:bodyPr>
            <a:spAutoFit/>
          </a:bodyPr>
          <a:lstStyle/>
          <a:p>
            <a:r>
              <a:rPr lang="en-US" sz="2400" b="1">
                <a:latin typeface="Calibri" pitchFamily="34" charset="0"/>
              </a:rPr>
              <a:t>Moving Forward</a:t>
            </a:r>
          </a:p>
        </p:txBody>
      </p:sp>
      <p:pic>
        <p:nvPicPr>
          <p:cNvPr id="79879" name="Picture 24" descr="Picture1.png"/>
          <p:cNvPicPr>
            <a:picLocks noChangeAspect="1"/>
          </p:cNvPicPr>
          <p:nvPr/>
        </p:nvPicPr>
        <p:blipFill>
          <a:blip r:embed="rId4" cstate="print"/>
          <a:srcRect/>
          <a:stretch>
            <a:fillRect/>
          </a:stretch>
        </p:blipFill>
        <p:spPr bwMode="auto">
          <a:xfrm>
            <a:off x="457200" y="1752600"/>
            <a:ext cx="2309813" cy="609600"/>
          </a:xfrm>
          <a:prstGeom prst="rect">
            <a:avLst/>
          </a:prstGeom>
          <a:noFill/>
          <a:ln w="9525">
            <a:noFill/>
            <a:miter lim="800000"/>
            <a:headEnd/>
            <a:tailEnd/>
          </a:ln>
        </p:spPr>
      </p:pic>
      <p:pic>
        <p:nvPicPr>
          <p:cNvPr id="79880" name="Picture 25" descr="Picture2.png"/>
          <p:cNvPicPr>
            <a:picLocks noChangeAspect="1"/>
          </p:cNvPicPr>
          <p:nvPr/>
        </p:nvPicPr>
        <p:blipFill>
          <a:blip r:embed="rId5" cstate="print"/>
          <a:srcRect/>
          <a:stretch>
            <a:fillRect/>
          </a:stretch>
        </p:blipFill>
        <p:spPr bwMode="auto">
          <a:xfrm>
            <a:off x="381000" y="5181600"/>
            <a:ext cx="2371725" cy="1597025"/>
          </a:xfrm>
          <a:prstGeom prst="rect">
            <a:avLst/>
          </a:prstGeom>
          <a:noFill/>
          <a:ln w="9525">
            <a:noFill/>
            <a:miter lim="800000"/>
            <a:headEnd/>
            <a:tailEnd/>
          </a:ln>
        </p:spPr>
      </p:pic>
      <p:grpSp>
        <p:nvGrpSpPr>
          <p:cNvPr id="79881" name="Group 53"/>
          <p:cNvGrpSpPr>
            <a:grpSpLocks/>
          </p:cNvGrpSpPr>
          <p:nvPr/>
        </p:nvGrpSpPr>
        <p:grpSpPr bwMode="auto">
          <a:xfrm>
            <a:off x="3276600" y="1408113"/>
            <a:ext cx="2613025" cy="5297487"/>
            <a:chOff x="3200400" y="1408030"/>
            <a:chExt cx="2613403" cy="5297570"/>
          </a:xfrm>
        </p:grpSpPr>
        <p:cxnSp>
          <p:nvCxnSpPr>
            <p:cNvPr id="46" name="Straight Connector 45"/>
            <p:cNvCxnSpPr>
              <a:stCxn id="0" idx="1"/>
            </p:cNvCxnSpPr>
            <p:nvPr/>
          </p:nvCxnSpPr>
          <p:spPr>
            <a:xfrm>
              <a:off x="3200400" y="1987476"/>
              <a:ext cx="0" cy="4303780"/>
            </a:xfrm>
            <a:prstGeom prst="line">
              <a:avLst/>
            </a:prstGeom>
            <a:ln w="19050">
              <a:solidFill>
                <a:schemeClr val="accent2">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8" name="Freeform 37"/>
            <p:cNvSpPr/>
            <p:nvPr/>
          </p:nvSpPr>
          <p:spPr>
            <a:xfrm>
              <a:off x="3200400" y="4068002"/>
              <a:ext cx="2438400" cy="990600"/>
            </a:xfrm>
            <a:custGeom>
              <a:avLst/>
              <a:gdLst>
                <a:gd name="connsiteX0" fmla="*/ 0 w 2414016"/>
                <a:gd name="connsiteY0" fmla="*/ 987552 h 987552"/>
                <a:gd name="connsiteX1" fmla="*/ 0 w 2414016"/>
                <a:gd name="connsiteY1" fmla="*/ 365760 h 987552"/>
                <a:gd name="connsiteX2" fmla="*/ 2414016 w 2414016"/>
                <a:gd name="connsiteY2" fmla="*/ 0 h 987552"/>
                <a:gd name="connsiteX3" fmla="*/ 2404872 w 2414016"/>
                <a:gd name="connsiteY3" fmla="*/ 969264 h 987552"/>
                <a:gd name="connsiteX4" fmla="*/ 0 w 2414016"/>
                <a:gd name="connsiteY4" fmla="*/ 987552 h 987552"/>
                <a:gd name="connsiteX0" fmla="*/ 0 w 2404872"/>
                <a:gd name="connsiteY0" fmla="*/ 1014984 h 1014984"/>
                <a:gd name="connsiteX1" fmla="*/ 0 w 2404872"/>
                <a:gd name="connsiteY1" fmla="*/ 393192 h 1014984"/>
                <a:gd name="connsiteX2" fmla="*/ 2380488 w 2404872"/>
                <a:gd name="connsiteY2" fmla="*/ 0 h 1014984"/>
                <a:gd name="connsiteX3" fmla="*/ 2404872 w 2404872"/>
                <a:gd name="connsiteY3" fmla="*/ 996696 h 1014984"/>
                <a:gd name="connsiteX4" fmla="*/ 0 w 2404872"/>
                <a:gd name="connsiteY4" fmla="*/ 1014984 h 1014984"/>
                <a:gd name="connsiteX0" fmla="*/ 0 w 2380488"/>
                <a:gd name="connsiteY0" fmla="*/ 1014984 h 1014984"/>
                <a:gd name="connsiteX1" fmla="*/ 0 w 2380488"/>
                <a:gd name="connsiteY1" fmla="*/ 393192 h 1014984"/>
                <a:gd name="connsiteX2" fmla="*/ 2380488 w 2380488"/>
                <a:gd name="connsiteY2" fmla="*/ 0 h 1014984"/>
                <a:gd name="connsiteX3" fmla="*/ 2380488 w 2380488"/>
                <a:gd name="connsiteY3" fmla="*/ 990600 h 1014984"/>
                <a:gd name="connsiteX4" fmla="*/ 0 w 2380488"/>
                <a:gd name="connsiteY4" fmla="*/ 1014984 h 1014984"/>
                <a:gd name="connsiteX0" fmla="*/ 0 w 2380488"/>
                <a:gd name="connsiteY0" fmla="*/ 1014984 h 1014984"/>
                <a:gd name="connsiteX1" fmla="*/ 0 w 2380488"/>
                <a:gd name="connsiteY1" fmla="*/ 393192 h 1014984"/>
                <a:gd name="connsiteX2" fmla="*/ 2380488 w 2380488"/>
                <a:gd name="connsiteY2" fmla="*/ 0 h 1014984"/>
                <a:gd name="connsiteX3" fmla="*/ 2380488 w 2380488"/>
                <a:gd name="connsiteY3" fmla="*/ 1014984 h 1014984"/>
                <a:gd name="connsiteX4" fmla="*/ 0 w 2380488"/>
                <a:gd name="connsiteY4" fmla="*/ 1014984 h 10149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0488" h="1014984">
                  <a:moveTo>
                    <a:pt x="0" y="1014984"/>
                  </a:moveTo>
                  <a:lnTo>
                    <a:pt x="0" y="393192"/>
                  </a:lnTo>
                  <a:lnTo>
                    <a:pt x="2380488" y="0"/>
                  </a:lnTo>
                  <a:lnTo>
                    <a:pt x="2380488" y="1014984"/>
                  </a:lnTo>
                  <a:lnTo>
                    <a:pt x="0" y="1014984"/>
                  </a:lnTo>
                  <a:close/>
                </a:path>
              </a:pathLst>
            </a:custGeom>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a:latin typeface="Arial Narrow" pitchFamily="34" charset="0"/>
              </a:endParaRPr>
            </a:p>
          </p:txBody>
        </p:sp>
        <p:sp>
          <p:nvSpPr>
            <p:cNvPr id="36" name="Freeform 35"/>
            <p:cNvSpPr/>
            <p:nvPr/>
          </p:nvSpPr>
          <p:spPr>
            <a:xfrm>
              <a:off x="3200400" y="1603510"/>
              <a:ext cx="2438400" cy="990600"/>
            </a:xfrm>
            <a:custGeom>
              <a:avLst/>
              <a:gdLst>
                <a:gd name="connsiteX0" fmla="*/ 0 w 2414016"/>
                <a:gd name="connsiteY0" fmla="*/ 987552 h 987552"/>
                <a:gd name="connsiteX1" fmla="*/ 0 w 2414016"/>
                <a:gd name="connsiteY1" fmla="*/ 365760 h 987552"/>
                <a:gd name="connsiteX2" fmla="*/ 2414016 w 2414016"/>
                <a:gd name="connsiteY2" fmla="*/ 0 h 987552"/>
                <a:gd name="connsiteX3" fmla="*/ 2404872 w 2414016"/>
                <a:gd name="connsiteY3" fmla="*/ 969264 h 987552"/>
                <a:gd name="connsiteX4" fmla="*/ 0 w 2414016"/>
                <a:gd name="connsiteY4" fmla="*/ 987552 h 987552"/>
                <a:gd name="connsiteX0" fmla="*/ 0 w 2404872"/>
                <a:gd name="connsiteY0" fmla="*/ 1014984 h 1014984"/>
                <a:gd name="connsiteX1" fmla="*/ 0 w 2404872"/>
                <a:gd name="connsiteY1" fmla="*/ 393192 h 1014984"/>
                <a:gd name="connsiteX2" fmla="*/ 2380488 w 2404872"/>
                <a:gd name="connsiteY2" fmla="*/ 0 h 1014984"/>
                <a:gd name="connsiteX3" fmla="*/ 2404872 w 2404872"/>
                <a:gd name="connsiteY3" fmla="*/ 996696 h 1014984"/>
                <a:gd name="connsiteX4" fmla="*/ 0 w 2404872"/>
                <a:gd name="connsiteY4" fmla="*/ 1014984 h 1014984"/>
                <a:gd name="connsiteX0" fmla="*/ 0 w 2380488"/>
                <a:gd name="connsiteY0" fmla="*/ 1014984 h 1014984"/>
                <a:gd name="connsiteX1" fmla="*/ 0 w 2380488"/>
                <a:gd name="connsiteY1" fmla="*/ 393192 h 1014984"/>
                <a:gd name="connsiteX2" fmla="*/ 2380488 w 2380488"/>
                <a:gd name="connsiteY2" fmla="*/ 0 h 1014984"/>
                <a:gd name="connsiteX3" fmla="*/ 2380488 w 2380488"/>
                <a:gd name="connsiteY3" fmla="*/ 990600 h 1014984"/>
                <a:gd name="connsiteX4" fmla="*/ 0 w 2380488"/>
                <a:gd name="connsiteY4" fmla="*/ 1014984 h 1014984"/>
                <a:gd name="connsiteX0" fmla="*/ 0 w 2380488"/>
                <a:gd name="connsiteY0" fmla="*/ 1014984 h 1014984"/>
                <a:gd name="connsiteX1" fmla="*/ 0 w 2380488"/>
                <a:gd name="connsiteY1" fmla="*/ 393192 h 1014984"/>
                <a:gd name="connsiteX2" fmla="*/ 2380488 w 2380488"/>
                <a:gd name="connsiteY2" fmla="*/ 0 h 1014984"/>
                <a:gd name="connsiteX3" fmla="*/ 2380488 w 2380488"/>
                <a:gd name="connsiteY3" fmla="*/ 1014984 h 1014984"/>
                <a:gd name="connsiteX4" fmla="*/ 0 w 2380488"/>
                <a:gd name="connsiteY4" fmla="*/ 1014984 h 10149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0488" h="1014984">
                  <a:moveTo>
                    <a:pt x="0" y="1014984"/>
                  </a:moveTo>
                  <a:lnTo>
                    <a:pt x="0" y="393192"/>
                  </a:lnTo>
                  <a:lnTo>
                    <a:pt x="2380488" y="0"/>
                  </a:lnTo>
                  <a:lnTo>
                    <a:pt x="2380488" y="1014984"/>
                  </a:lnTo>
                  <a:lnTo>
                    <a:pt x="0" y="1014984"/>
                  </a:lnTo>
                  <a:close/>
                </a:path>
              </a:pathLst>
            </a:custGeom>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a:latin typeface="Arial Narrow" pitchFamily="34" charset="0"/>
              </a:endParaRPr>
            </a:p>
          </p:txBody>
        </p:sp>
        <p:sp>
          <p:nvSpPr>
            <p:cNvPr id="31" name="Freeform 30"/>
            <p:cNvSpPr/>
            <p:nvPr/>
          </p:nvSpPr>
          <p:spPr>
            <a:xfrm>
              <a:off x="3200400" y="2835756"/>
              <a:ext cx="2438400" cy="990600"/>
            </a:xfrm>
            <a:custGeom>
              <a:avLst/>
              <a:gdLst>
                <a:gd name="connsiteX0" fmla="*/ 0 w 2414016"/>
                <a:gd name="connsiteY0" fmla="*/ 987552 h 987552"/>
                <a:gd name="connsiteX1" fmla="*/ 0 w 2414016"/>
                <a:gd name="connsiteY1" fmla="*/ 365760 h 987552"/>
                <a:gd name="connsiteX2" fmla="*/ 2414016 w 2414016"/>
                <a:gd name="connsiteY2" fmla="*/ 0 h 987552"/>
                <a:gd name="connsiteX3" fmla="*/ 2404872 w 2414016"/>
                <a:gd name="connsiteY3" fmla="*/ 969264 h 987552"/>
                <a:gd name="connsiteX4" fmla="*/ 0 w 2414016"/>
                <a:gd name="connsiteY4" fmla="*/ 987552 h 987552"/>
                <a:gd name="connsiteX0" fmla="*/ 0 w 2404872"/>
                <a:gd name="connsiteY0" fmla="*/ 1014984 h 1014984"/>
                <a:gd name="connsiteX1" fmla="*/ 0 w 2404872"/>
                <a:gd name="connsiteY1" fmla="*/ 393192 h 1014984"/>
                <a:gd name="connsiteX2" fmla="*/ 2380488 w 2404872"/>
                <a:gd name="connsiteY2" fmla="*/ 0 h 1014984"/>
                <a:gd name="connsiteX3" fmla="*/ 2404872 w 2404872"/>
                <a:gd name="connsiteY3" fmla="*/ 996696 h 1014984"/>
                <a:gd name="connsiteX4" fmla="*/ 0 w 2404872"/>
                <a:gd name="connsiteY4" fmla="*/ 1014984 h 1014984"/>
                <a:gd name="connsiteX0" fmla="*/ 0 w 2380488"/>
                <a:gd name="connsiteY0" fmla="*/ 1014984 h 1014984"/>
                <a:gd name="connsiteX1" fmla="*/ 0 w 2380488"/>
                <a:gd name="connsiteY1" fmla="*/ 393192 h 1014984"/>
                <a:gd name="connsiteX2" fmla="*/ 2380488 w 2380488"/>
                <a:gd name="connsiteY2" fmla="*/ 0 h 1014984"/>
                <a:gd name="connsiteX3" fmla="*/ 2380488 w 2380488"/>
                <a:gd name="connsiteY3" fmla="*/ 990600 h 1014984"/>
                <a:gd name="connsiteX4" fmla="*/ 0 w 2380488"/>
                <a:gd name="connsiteY4" fmla="*/ 1014984 h 1014984"/>
                <a:gd name="connsiteX0" fmla="*/ 0 w 2380488"/>
                <a:gd name="connsiteY0" fmla="*/ 1014984 h 1014984"/>
                <a:gd name="connsiteX1" fmla="*/ 0 w 2380488"/>
                <a:gd name="connsiteY1" fmla="*/ 393192 h 1014984"/>
                <a:gd name="connsiteX2" fmla="*/ 2380488 w 2380488"/>
                <a:gd name="connsiteY2" fmla="*/ 0 h 1014984"/>
                <a:gd name="connsiteX3" fmla="*/ 2380488 w 2380488"/>
                <a:gd name="connsiteY3" fmla="*/ 1014984 h 1014984"/>
                <a:gd name="connsiteX4" fmla="*/ 0 w 2380488"/>
                <a:gd name="connsiteY4" fmla="*/ 1014984 h 10149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0488" h="1014984">
                  <a:moveTo>
                    <a:pt x="0" y="1014984"/>
                  </a:moveTo>
                  <a:lnTo>
                    <a:pt x="0" y="393192"/>
                  </a:lnTo>
                  <a:lnTo>
                    <a:pt x="2380488" y="0"/>
                  </a:lnTo>
                  <a:lnTo>
                    <a:pt x="2380488" y="1014984"/>
                  </a:lnTo>
                  <a:lnTo>
                    <a:pt x="0" y="1014984"/>
                  </a:lnTo>
                  <a:close/>
                </a:path>
              </a:pathLst>
            </a:custGeom>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a:latin typeface="Arial Narrow" pitchFamily="34" charset="0"/>
              </a:endParaRPr>
            </a:p>
          </p:txBody>
        </p:sp>
        <p:sp>
          <p:nvSpPr>
            <p:cNvPr id="16" name="Text Box 22" descr="90%"/>
            <p:cNvSpPr txBox="1">
              <a:spLocks noChangeArrowheads="1"/>
            </p:cNvSpPr>
            <p:nvPr/>
          </p:nvSpPr>
          <p:spPr bwMode="auto">
            <a:xfrm>
              <a:off x="3319480" y="3220983"/>
              <a:ext cx="1781433" cy="600084"/>
            </a:xfrm>
            <a:prstGeom prst="rect">
              <a:avLst/>
            </a:prstGeom>
            <a:noFill/>
            <a:ln w="11176" algn="ctr">
              <a:noFill/>
              <a:miter lim="800000"/>
              <a:headEnd/>
              <a:tailEnd/>
            </a:ln>
          </p:spPr>
          <p:txBody>
            <a:bodyPr wrap="none">
              <a:spAutoFit/>
            </a:bodyPr>
            <a:lstStyle/>
            <a:p>
              <a:pPr fontAlgn="auto">
                <a:spcBef>
                  <a:spcPts val="0"/>
                </a:spcBef>
                <a:spcAft>
                  <a:spcPts val="0"/>
                </a:spcAft>
                <a:defRPr/>
              </a:pPr>
              <a:r>
                <a:rPr lang="en-US" sz="1100" b="1" dirty="0">
                  <a:solidFill>
                    <a:schemeClr val="bg1">
                      <a:lumMod val="85000"/>
                    </a:schemeClr>
                  </a:solidFill>
                  <a:latin typeface="Arial Narrow" pitchFamily="34" charset="0"/>
                  <a:cs typeface="Times New Roman" pitchFamily="18" charset="0"/>
                </a:rPr>
                <a:t>- Expanding Digital Economy</a:t>
              </a:r>
            </a:p>
            <a:p>
              <a:pPr fontAlgn="auto">
                <a:spcBef>
                  <a:spcPts val="0"/>
                </a:spcBef>
                <a:spcAft>
                  <a:spcPts val="0"/>
                </a:spcAft>
                <a:defRPr/>
              </a:pPr>
              <a:r>
                <a:rPr lang="en-US" sz="1100" b="1" dirty="0">
                  <a:solidFill>
                    <a:schemeClr val="bg1">
                      <a:lumMod val="85000"/>
                    </a:schemeClr>
                  </a:solidFill>
                  <a:latin typeface="Arial Narrow" pitchFamily="34" charset="0"/>
                  <a:cs typeface="Times New Roman" pitchFamily="18" charset="0"/>
                </a:rPr>
                <a:t>- Power quality needs</a:t>
              </a:r>
            </a:p>
            <a:p>
              <a:pPr fontAlgn="auto">
                <a:spcBef>
                  <a:spcPts val="0"/>
                </a:spcBef>
                <a:spcAft>
                  <a:spcPts val="0"/>
                </a:spcAft>
                <a:defRPr/>
              </a:pPr>
              <a:r>
                <a:rPr lang="en-US" sz="1100" b="1" dirty="0">
                  <a:solidFill>
                    <a:schemeClr val="bg1">
                      <a:lumMod val="85000"/>
                    </a:schemeClr>
                  </a:solidFill>
                  <a:latin typeface="Arial Narrow" pitchFamily="34" charset="0"/>
                  <a:cs typeface="Times New Roman" pitchFamily="18" charset="0"/>
                </a:rPr>
                <a:t>- Demand growth</a:t>
              </a:r>
            </a:p>
          </p:txBody>
        </p:sp>
        <p:sp>
          <p:nvSpPr>
            <p:cNvPr id="12" name="Text Box 21" descr="90%"/>
            <p:cNvSpPr txBox="1">
              <a:spLocks noChangeArrowheads="1"/>
            </p:cNvSpPr>
            <p:nvPr/>
          </p:nvSpPr>
          <p:spPr bwMode="auto">
            <a:xfrm>
              <a:off x="3319480" y="2060502"/>
              <a:ext cx="2121207" cy="600084"/>
            </a:xfrm>
            <a:prstGeom prst="rect">
              <a:avLst/>
            </a:prstGeom>
            <a:noFill/>
            <a:ln w="11176" algn="ctr">
              <a:noFill/>
              <a:miter lim="800000"/>
              <a:headEnd/>
              <a:tailEnd/>
            </a:ln>
          </p:spPr>
          <p:txBody>
            <a:bodyPr wrap="none">
              <a:spAutoFit/>
            </a:bodyPr>
            <a:lstStyle/>
            <a:p>
              <a:pPr fontAlgn="auto">
                <a:spcBef>
                  <a:spcPts val="0"/>
                </a:spcBef>
                <a:spcAft>
                  <a:spcPts val="0"/>
                </a:spcAft>
                <a:defRPr/>
              </a:pPr>
              <a:r>
                <a:rPr lang="en-US" sz="1100" b="1" dirty="0">
                  <a:solidFill>
                    <a:schemeClr val="bg1">
                      <a:lumMod val="85000"/>
                    </a:schemeClr>
                  </a:solidFill>
                  <a:latin typeface="Arial Narrow" pitchFamily="34" charset="0"/>
                  <a:cs typeface="Times New Roman" pitchFamily="18" charset="0"/>
                </a:rPr>
                <a:t>- Requires additional transmission</a:t>
              </a:r>
            </a:p>
            <a:p>
              <a:pPr fontAlgn="auto">
                <a:spcBef>
                  <a:spcPts val="0"/>
                </a:spcBef>
                <a:spcAft>
                  <a:spcPts val="0"/>
                </a:spcAft>
                <a:defRPr/>
              </a:pPr>
              <a:r>
                <a:rPr lang="en-US" sz="1100" b="1" dirty="0">
                  <a:solidFill>
                    <a:schemeClr val="bg1">
                      <a:lumMod val="85000"/>
                    </a:schemeClr>
                  </a:solidFill>
                  <a:latin typeface="Arial Narrow" pitchFamily="34" charset="0"/>
                  <a:cs typeface="Times New Roman" pitchFamily="18" charset="0"/>
                </a:rPr>
                <a:t>- Requires control/communications</a:t>
              </a:r>
            </a:p>
            <a:p>
              <a:pPr fontAlgn="auto">
                <a:spcBef>
                  <a:spcPts val="0"/>
                </a:spcBef>
                <a:spcAft>
                  <a:spcPts val="0"/>
                </a:spcAft>
                <a:defRPr/>
              </a:pPr>
              <a:endParaRPr lang="en-US" sz="1100" b="1" dirty="0">
                <a:solidFill>
                  <a:schemeClr val="bg1"/>
                </a:solidFill>
                <a:latin typeface="Arial Narrow" pitchFamily="34" charset="0"/>
                <a:cs typeface="Times New Roman" pitchFamily="18" charset="0"/>
              </a:endParaRPr>
            </a:p>
          </p:txBody>
        </p:sp>
        <p:sp>
          <p:nvSpPr>
            <p:cNvPr id="21" name="Text Box 25" descr="90%"/>
            <p:cNvSpPr txBox="1">
              <a:spLocks noChangeArrowheads="1"/>
            </p:cNvSpPr>
            <p:nvPr/>
          </p:nvSpPr>
          <p:spPr bwMode="auto">
            <a:xfrm>
              <a:off x="3319480" y="4405277"/>
              <a:ext cx="2337138" cy="768362"/>
            </a:xfrm>
            <a:prstGeom prst="rect">
              <a:avLst/>
            </a:prstGeom>
            <a:noFill/>
            <a:ln w="11176" algn="ctr">
              <a:noFill/>
              <a:miter lim="800000"/>
              <a:headEnd/>
              <a:tailEnd/>
            </a:ln>
          </p:spPr>
          <p:txBody>
            <a:bodyPr>
              <a:spAutoFit/>
            </a:bodyPr>
            <a:lstStyle/>
            <a:p>
              <a:pPr fontAlgn="auto">
                <a:spcBef>
                  <a:spcPts val="0"/>
                </a:spcBef>
                <a:spcAft>
                  <a:spcPts val="0"/>
                </a:spcAft>
                <a:defRPr/>
              </a:pPr>
              <a:r>
                <a:rPr lang="en-US" sz="1100" b="1" dirty="0">
                  <a:solidFill>
                    <a:schemeClr val="bg1">
                      <a:lumMod val="85000"/>
                    </a:schemeClr>
                  </a:solidFill>
                  <a:latin typeface="Arial Narrow" pitchFamily="34" charset="0"/>
                  <a:cs typeface="Times New Roman" pitchFamily="18" charset="0"/>
                </a:rPr>
                <a:t>- Expanding footprint</a:t>
              </a:r>
            </a:p>
            <a:p>
              <a:pPr fontAlgn="auto">
                <a:spcBef>
                  <a:spcPts val="0"/>
                </a:spcBef>
                <a:spcAft>
                  <a:spcPts val="0"/>
                </a:spcAft>
                <a:defRPr/>
              </a:pPr>
              <a:r>
                <a:rPr lang="en-US" sz="1100" b="1" dirty="0">
                  <a:solidFill>
                    <a:schemeClr val="bg1">
                      <a:lumMod val="85000"/>
                    </a:schemeClr>
                  </a:solidFill>
                  <a:latin typeface="Arial Narrow" pitchFamily="34" charset="0"/>
                  <a:cs typeface="Times New Roman" pitchFamily="18" charset="0"/>
                </a:rPr>
                <a:t>- Overlay of markets</a:t>
              </a:r>
            </a:p>
            <a:p>
              <a:pPr fontAlgn="auto">
                <a:spcBef>
                  <a:spcPts val="0"/>
                </a:spcBef>
                <a:spcAft>
                  <a:spcPts val="0"/>
                </a:spcAft>
                <a:defRPr/>
              </a:pPr>
              <a:r>
                <a:rPr lang="en-US" sz="1100" b="1" dirty="0">
                  <a:solidFill>
                    <a:schemeClr val="bg1">
                      <a:lumMod val="85000"/>
                    </a:schemeClr>
                  </a:solidFill>
                  <a:latin typeface="Arial Narrow" pitchFamily="34" charset="0"/>
                  <a:cs typeface="Times New Roman" pitchFamily="18" charset="0"/>
                </a:rPr>
                <a:t>- Operating “closer to the edge”</a:t>
              </a:r>
            </a:p>
            <a:p>
              <a:pPr fontAlgn="auto">
                <a:spcBef>
                  <a:spcPts val="0"/>
                </a:spcBef>
                <a:spcAft>
                  <a:spcPts val="0"/>
                </a:spcAft>
                <a:defRPr/>
              </a:pPr>
              <a:endParaRPr lang="en-US" sz="1100" b="1" dirty="0">
                <a:solidFill>
                  <a:schemeClr val="bg1"/>
                </a:solidFill>
                <a:latin typeface="Arial Narrow" pitchFamily="34" charset="0"/>
                <a:cs typeface="Times New Roman" pitchFamily="18" charset="0"/>
              </a:endParaRPr>
            </a:p>
          </p:txBody>
        </p:sp>
        <p:sp>
          <p:nvSpPr>
            <p:cNvPr id="35" name="Rectangle 34"/>
            <p:cNvSpPr/>
            <p:nvPr/>
          </p:nvSpPr>
          <p:spPr>
            <a:xfrm rot="21072987">
              <a:off x="3402042" y="1408030"/>
              <a:ext cx="1948144" cy="400056"/>
            </a:xfrm>
            <a:prstGeom prst="rect">
              <a:avLst/>
            </a:prstGeom>
          </p:spPr>
          <p:txBody>
            <a:bodyPr wrap="none">
              <a:spAutoFit/>
            </a:bodyPr>
            <a:lstStyle/>
            <a:p>
              <a:pPr fontAlgn="auto">
                <a:spcBef>
                  <a:spcPts val="0"/>
                </a:spcBef>
                <a:spcAft>
                  <a:spcPts val="0"/>
                </a:spcAft>
                <a:defRPr/>
              </a:pPr>
              <a:r>
                <a:rPr lang="en-US" sz="1600" b="1" dirty="0">
                  <a:solidFill>
                    <a:schemeClr val="accent2">
                      <a:lumMod val="75000"/>
                    </a:schemeClr>
                  </a:solidFill>
                  <a:latin typeface="Arial Narrow" pitchFamily="34" charset="0"/>
                  <a:cs typeface="Times New Roman" pitchFamily="18" charset="0"/>
                </a:rPr>
                <a:t>Changing Supply Mix</a:t>
              </a:r>
              <a:r>
                <a:rPr lang="en-US" sz="2000" b="1" dirty="0">
                  <a:solidFill>
                    <a:schemeClr val="accent2">
                      <a:lumMod val="75000"/>
                    </a:schemeClr>
                  </a:solidFill>
                  <a:latin typeface="Arial Narrow" pitchFamily="34" charset="0"/>
                  <a:cs typeface="Times New Roman" pitchFamily="18" charset="0"/>
                </a:rPr>
                <a:t> </a:t>
              </a:r>
            </a:p>
          </p:txBody>
        </p:sp>
        <p:sp>
          <p:nvSpPr>
            <p:cNvPr id="37" name="Rectangle 36"/>
            <p:cNvSpPr/>
            <p:nvPr/>
          </p:nvSpPr>
          <p:spPr>
            <a:xfrm rot="21103287">
              <a:off x="3349647" y="2690750"/>
              <a:ext cx="2114856" cy="338142"/>
            </a:xfrm>
            <a:prstGeom prst="rect">
              <a:avLst/>
            </a:prstGeom>
          </p:spPr>
          <p:txBody>
            <a:bodyPr wrap="none">
              <a:spAutoFit/>
            </a:bodyPr>
            <a:lstStyle/>
            <a:p>
              <a:pPr fontAlgn="auto">
                <a:spcBef>
                  <a:spcPts val="0"/>
                </a:spcBef>
                <a:spcAft>
                  <a:spcPts val="0"/>
                </a:spcAft>
                <a:defRPr/>
              </a:pPr>
              <a:r>
                <a:rPr lang="en-US" sz="1600" b="1" dirty="0">
                  <a:solidFill>
                    <a:schemeClr val="accent2">
                      <a:lumMod val="75000"/>
                    </a:schemeClr>
                  </a:solidFill>
                  <a:latin typeface="Arial Narrow" pitchFamily="34" charset="0"/>
                  <a:cs typeface="Times New Roman" pitchFamily="18" charset="0"/>
                </a:rPr>
                <a:t>Demand Transformation</a:t>
              </a:r>
            </a:p>
          </p:txBody>
        </p:sp>
        <p:sp>
          <p:nvSpPr>
            <p:cNvPr id="39" name="Rectangle 38"/>
            <p:cNvSpPr/>
            <p:nvPr/>
          </p:nvSpPr>
          <p:spPr>
            <a:xfrm rot="21038192">
              <a:off x="3541762" y="3911556"/>
              <a:ext cx="1686169" cy="338143"/>
            </a:xfrm>
            <a:prstGeom prst="rect">
              <a:avLst/>
            </a:prstGeom>
          </p:spPr>
          <p:txBody>
            <a:bodyPr wrap="none">
              <a:spAutoFit/>
            </a:bodyPr>
            <a:lstStyle/>
            <a:p>
              <a:pPr fontAlgn="auto">
                <a:spcBef>
                  <a:spcPts val="0"/>
                </a:spcBef>
                <a:spcAft>
                  <a:spcPts val="0"/>
                </a:spcAft>
                <a:defRPr/>
              </a:pPr>
              <a:r>
                <a:rPr lang="en-US" sz="1600" b="1" dirty="0">
                  <a:solidFill>
                    <a:schemeClr val="accent2">
                      <a:lumMod val="75000"/>
                    </a:schemeClr>
                  </a:solidFill>
                  <a:latin typeface="Arial Narrow" pitchFamily="34" charset="0"/>
                  <a:cs typeface="Times New Roman" pitchFamily="18" charset="0"/>
                </a:rPr>
                <a:t>Complexity of Grid</a:t>
              </a:r>
            </a:p>
          </p:txBody>
        </p:sp>
        <p:sp>
          <p:nvSpPr>
            <p:cNvPr id="40" name="Rectangle 39"/>
            <p:cNvSpPr/>
            <p:nvPr/>
          </p:nvSpPr>
          <p:spPr>
            <a:xfrm rot="21019847">
              <a:off x="3255971" y="5132363"/>
              <a:ext cx="2557832" cy="338142"/>
            </a:xfrm>
            <a:prstGeom prst="rect">
              <a:avLst/>
            </a:prstGeom>
          </p:spPr>
          <p:txBody>
            <a:bodyPr>
              <a:spAutoFit/>
            </a:bodyPr>
            <a:lstStyle/>
            <a:p>
              <a:pPr fontAlgn="auto">
                <a:spcBef>
                  <a:spcPts val="0"/>
                </a:spcBef>
                <a:spcAft>
                  <a:spcPts val="0"/>
                </a:spcAft>
                <a:defRPr/>
              </a:pPr>
              <a:r>
                <a:rPr lang="en-US" sz="1600" b="1" dirty="0">
                  <a:solidFill>
                    <a:schemeClr val="accent2">
                      <a:lumMod val="75000"/>
                    </a:schemeClr>
                  </a:solidFill>
                  <a:latin typeface="Arial Narrow" pitchFamily="34" charset="0"/>
                  <a:cs typeface="Times New Roman" pitchFamily="18" charset="0"/>
                </a:rPr>
                <a:t>Infrastructure Vulnerability</a:t>
              </a:r>
            </a:p>
          </p:txBody>
        </p:sp>
        <p:sp>
          <p:nvSpPr>
            <p:cNvPr id="41" name="Freeform 40"/>
            <p:cNvSpPr/>
            <p:nvPr/>
          </p:nvSpPr>
          <p:spPr>
            <a:xfrm>
              <a:off x="3200400" y="5300247"/>
              <a:ext cx="2438400" cy="990600"/>
            </a:xfrm>
            <a:custGeom>
              <a:avLst/>
              <a:gdLst>
                <a:gd name="connsiteX0" fmla="*/ 0 w 2414016"/>
                <a:gd name="connsiteY0" fmla="*/ 987552 h 987552"/>
                <a:gd name="connsiteX1" fmla="*/ 0 w 2414016"/>
                <a:gd name="connsiteY1" fmla="*/ 365760 h 987552"/>
                <a:gd name="connsiteX2" fmla="*/ 2414016 w 2414016"/>
                <a:gd name="connsiteY2" fmla="*/ 0 h 987552"/>
                <a:gd name="connsiteX3" fmla="*/ 2404872 w 2414016"/>
                <a:gd name="connsiteY3" fmla="*/ 969264 h 987552"/>
                <a:gd name="connsiteX4" fmla="*/ 0 w 2414016"/>
                <a:gd name="connsiteY4" fmla="*/ 987552 h 987552"/>
                <a:gd name="connsiteX0" fmla="*/ 0 w 2404872"/>
                <a:gd name="connsiteY0" fmla="*/ 1014984 h 1014984"/>
                <a:gd name="connsiteX1" fmla="*/ 0 w 2404872"/>
                <a:gd name="connsiteY1" fmla="*/ 393192 h 1014984"/>
                <a:gd name="connsiteX2" fmla="*/ 2380488 w 2404872"/>
                <a:gd name="connsiteY2" fmla="*/ 0 h 1014984"/>
                <a:gd name="connsiteX3" fmla="*/ 2404872 w 2404872"/>
                <a:gd name="connsiteY3" fmla="*/ 996696 h 1014984"/>
                <a:gd name="connsiteX4" fmla="*/ 0 w 2404872"/>
                <a:gd name="connsiteY4" fmla="*/ 1014984 h 1014984"/>
                <a:gd name="connsiteX0" fmla="*/ 0 w 2380488"/>
                <a:gd name="connsiteY0" fmla="*/ 1014984 h 1014984"/>
                <a:gd name="connsiteX1" fmla="*/ 0 w 2380488"/>
                <a:gd name="connsiteY1" fmla="*/ 393192 h 1014984"/>
                <a:gd name="connsiteX2" fmla="*/ 2380488 w 2380488"/>
                <a:gd name="connsiteY2" fmla="*/ 0 h 1014984"/>
                <a:gd name="connsiteX3" fmla="*/ 2380488 w 2380488"/>
                <a:gd name="connsiteY3" fmla="*/ 990600 h 1014984"/>
                <a:gd name="connsiteX4" fmla="*/ 0 w 2380488"/>
                <a:gd name="connsiteY4" fmla="*/ 1014984 h 1014984"/>
                <a:gd name="connsiteX0" fmla="*/ 0 w 2380488"/>
                <a:gd name="connsiteY0" fmla="*/ 1014984 h 1014984"/>
                <a:gd name="connsiteX1" fmla="*/ 0 w 2380488"/>
                <a:gd name="connsiteY1" fmla="*/ 393192 h 1014984"/>
                <a:gd name="connsiteX2" fmla="*/ 2380488 w 2380488"/>
                <a:gd name="connsiteY2" fmla="*/ 0 h 1014984"/>
                <a:gd name="connsiteX3" fmla="*/ 2380488 w 2380488"/>
                <a:gd name="connsiteY3" fmla="*/ 1014984 h 1014984"/>
                <a:gd name="connsiteX4" fmla="*/ 0 w 2380488"/>
                <a:gd name="connsiteY4" fmla="*/ 1014984 h 10149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0488" h="1014984">
                  <a:moveTo>
                    <a:pt x="0" y="1014984"/>
                  </a:moveTo>
                  <a:lnTo>
                    <a:pt x="0" y="393192"/>
                  </a:lnTo>
                  <a:lnTo>
                    <a:pt x="2380488" y="0"/>
                  </a:lnTo>
                  <a:lnTo>
                    <a:pt x="2380488" y="1014984"/>
                  </a:lnTo>
                  <a:lnTo>
                    <a:pt x="0" y="1014984"/>
                  </a:lnTo>
                  <a:close/>
                </a:path>
              </a:pathLst>
            </a:custGeom>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a:latin typeface="Arial Narrow" pitchFamily="34" charset="0"/>
              </a:endParaRPr>
            </a:p>
          </p:txBody>
        </p:sp>
        <p:sp>
          <p:nvSpPr>
            <p:cNvPr id="10" name="Text Box 12" descr="90%"/>
            <p:cNvSpPr txBox="1">
              <a:spLocks noChangeArrowheads="1"/>
            </p:cNvSpPr>
            <p:nvPr/>
          </p:nvSpPr>
          <p:spPr bwMode="auto">
            <a:xfrm>
              <a:off x="3319480" y="5757848"/>
              <a:ext cx="2243461" cy="430219"/>
            </a:xfrm>
            <a:prstGeom prst="rect">
              <a:avLst/>
            </a:prstGeom>
            <a:noFill/>
            <a:ln w="11176" algn="ctr">
              <a:noFill/>
              <a:miter lim="800000"/>
              <a:headEnd/>
              <a:tailEnd/>
            </a:ln>
          </p:spPr>
          <p:txBody>
            <a:bodyPr>
              <a:spAutoFit/>
            </a:bodyPr>
            <a:lstStyle/>
            <a:p>
              <a:pPr marL="57150" indent="-57150" fontAlgn="auto">
                <a:spcBef>
                  <a:spcPts val="0"/>
                </a:spcBef>
                <a:spcAft>
                  <a:spcPts val="0"/>
                </a:spcAft>
                <a:defRPr/>
              </a:pPr>
              <a:r>
                <a:rPr lang="en-US" sz="1100" b="1" dirty="0">
                  <a:solidFill>
                    <a:schemeClr val="bg1">
                      <a:lumMod val="85000"/>
                    </a:schemeClr>
                  </a:solidFill>
                  <a:latin typeface="Arial Narrow" pitchFamily="34" charset="0"/>
                  <a:cs typeface="Times New Roman" pitchFamily="18" charset="0"/>
                </a:rPr>
                <a:t>- Interdependencies of electric and energy systems</a:t>
              </a:r>
              <a:endParaRPr lang="en-US" sz="1600" b="1" dirty="0">
                <a:solidFill>
                  <a:schemeClr val="bg1">
                    <a:lumMod val="85000"/>
                  </a:schemeClr>
                </a:solidFill>
                <a:latin typeface="Arial Narrow" pitchFamily="34" charset="0"/>
                <a:cs typeface="Times New Roman" pitchFamily="18" charset="0"/>
              </a:endParaRPr>
            </a:p>
          </p:txBody>
        </p:sp>
        <p:sp>
          <p:nvSpPr>
            <p:cNvPr id="44" name="Rectangle 43"/>
            <p:cNvSpPr/>
            <p:nvPr/>
          </p:nvSpPr>
          <p:spPr>
            <a:xfrm>
              <a:off x="3352822" y="6367458"/>
              <a:ext cx="2037058" cy="338142"/>
            </a:xfrm>
            <a:prstGeom prst="rect">
              <a:avLst/>
            </a:prstGeom>
            <a:solidFill>
              <a:schemeClr val="accent2">
                <a:lumMod val="75000"/>
              </a:schemeClr>
            </a:solidFill>
          </p:spPr>
          <p:txBody>
            <a:bodyPr wrap="none">
              <a:spAutoFit/>
            </a:bodyPr>
            <a:lstStyle/>
            <a:p>
              <a:pPr fontAlgn="auto">
                <a:spcBef>
                  <a:spcPts val="0"/>
                </a:spcBef>
                <a:spcAft>
                  <a:spcPts val="0"/>
                </a:spcAft>
                <a:defRPr/>
              </a:pPr>
              <a:r>
                <a:rPr lang="en-US" sz="1600" b="1" dirty="0">
                  <a:solidFill>
                    <a:schemeClr val="bg1"/>
                  </a:solidFill>
                  <a:latin typeface="Arial Narrow" pitchFamily="34" charset="0"/>
                  <a:cs typeface="Times New Roman" pitchFamily="18" charset="0"/>
                </a:rPr>
                <a:t>INCREASING DRIVERS</a:t>
              </a:r>
            </a:p>
          </p:txBody>
        </p:sp>
        <p:cxnSp>
          <p:nvCxnSpPr>
            <p:cNvPr id="52" name="Straight Connector 51"/>
            <p:cNvCxnSpPr>
              <a:stCxn id="0" idx="2"/>
              <a:endCxn id="0" idx="3"/>
            </p:cNvCxnSpPr>
            <p:nvPr/>
          </p:nvCxnSpPr>
          <p:spPr>
            <a:xfrm>
              <a:off x="5639153" y="1603295"/>
              <a:ext cx="0" cy="4687961"/>
            </a:xfrm>
            <a:prstGeom prst="line">
              <a:avLst/>
            </a:prstGeom>
            <a:ln w="19050">
              <a:solidFill>
                <a:schemeClr val="accent2">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6" name="Date Placeholder 25"/>
          <p:cNvSpPr>
            <a:spLocks noGrp="1"/>
          </p:cNvSpPr>
          <p:nvPr>
            <p:ph type="dt" sz="half" idx="10"/>
          </p:nvPr>
        </p:nvSpPr>
        <p:spPr/>
        <p:txBody>
          <a:bodyPr/>
          <a:lstStyle/>
          <a:p>
            <a:pPr>
              <a:defRPr/>
            </a:pPr>
            <a:r>
              <a:rPr lang="en-US" smtClean="0"/>
              <a:t>11/15/2011 DRAFT</a:t>
            </a:r>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p:cNvSpPr>
            <a:spLocks noGrp="1"/>
          </p:cNvSpPr>
          <p:nvPr>
            <p:ph type="title"/>
          </p:nvPr>
        </p:nvSpPr>
        <p:spPr/>
        <p:txBody>
          <a:bodyPr/>
          <a:lstStyle/>
          <a:p>
            <a:pPr eaLnBrk="1" hangingPunct="1"/>
            <a:r>
              <a:rPr lang="en-US" smtClean="0"/>
              <a:t>Grid 2030 Roadmap (2003)</a:t>
            </a:r>
          </a:p>
        </p:txBody>
      </p:sp>
      <p:sp>
        <p:nvSpPr>
          <p:cNvPr id="5" name="Slide Number Placeholder 4"/>
          <p:cNvSpPr>
            <a:spLocks noGrp="1"/>
          </p:cNvSpPr>
          <p:nvPr>
            <p:ph type="sldNum" sz="quarter" idx="12"/>
          </p:nvPr>
        </p:nvSpPr>
        <p:spPr/>
        <p:txBody>
          <a:bodyPr/>
          <a:lstStyle/>
          <a:p>
            <a:pPr>
              <a:defRPr/>
            </a:pPr>
            <a:fld id="{DA3C2A23-7527-44E8-9D45-132ECC99C237}" type="slidenum">
              <a:rPr lang="en-US"/>
              <a:pPr>
                <a:defRPr/>
              </a:pPr>
              <a:t>4</a:t>
            </a:fld>
            <a:endParaRPr lang="en-US"/>
          </a:p>
        </p:txBody>
      </p:sp>
      <p:sp>
        <p:nvSpPr>
          <p:cNvPr id="6" name="TextBox 5"/>
          <p:cNvSpPr txBox="1"/>
          <p:nvPr/>
        </p:nvSpPr>
        <p:spPr>
          <a:xfrm>
            <a:off x="685800" y="6324600"/>
            <a:ext cx="6629400" cy="533400"/>
          </a:xfrm>
          <a:prstGeom prst="rect">
            <a:avLst/>
          </a:prstGeom>
          <a:noFill/>
        </p:spPr>
        <p:txBody>
          <a:bodyPr>
            <a:normAutofit fontScale="62500" lnSpcReduction="20000"/>
          </a:bodyPr>
          <a:lstStyle/>
          <a:p>
            <a:pPr fontAlgn="auto">
              <a:spcBef>
                <a:spcPts val="0"/>
              </a:spcBef>
              <a:spcAft>
                <a:spcPts val="0"/>
              </a:spcAft>
              <a:defRPr/>
            </a:pPr>
            <a:r>
              <a:rPr lang="en-US" dirty="0">
                <a:latin typeface="+mn-lt"/>
                <a:cs typeface="+mn-cs"/>
              </a:rPr>
              <a:t>Adapted from US DOE Office of Electric Transmission and Distribution, “National Electric Delivery Technologies Roadmap:  Transforming the Grid to Revolutionize Electric Power in North America”, January 2004 (available at http://energy.gov/sites/prod/files/oeprod/DocumentsandMedia/ER_2-9-4.pdf).</a:t>
            </a:r>
          </a:p>
        </p:txBody>
      </p:sp>
      <p:sp>
        <p:nvSpPr>
          <p:cNvPr id="7" name="AutoShape 5"/>
          <p:cNvSpPr>
            <a:spLocks noChangeArrowheads="1"/>
          </p:cNvSpPr>
          <p:nvPr/>
        </p:nvSpPr>
        <p:spPr bwMode="auto">
          <a:xfrm>
            <a:off x="3709988" y="1933575"/>
            <a:ext cx="4900612" cy="3905250"/>
          </a:xfrm>
          <a:prstGeom prst="homePlate">
            <a:avLst>
              <a:gd name="adj" fmla="val 31372"/>
            </a:avLst>
          </a:prstGeom>
          <a:solidFill>
            <a:schemeClr val="bg1">
              <a:lumMod val="65000"/>
            </a:schemeClr>
          </a:solidFill>
          <a:ln w="19050">
            <a:solidFill>
              <a:schemeClr val="tx1"/>
            </a:solidFill>
            <a:miter lim="800000"/>
            <a:headEnd/>
            <a:tailEnd/>
          </a:ln>
          <a:effectLst/>
        </p:spPr>
        <p:txBody>
          <a:bodyPr wrap="none" anchor="ctr"/>
          <a:lstStyle/>
          <a:p>
            <a:pPr>
              <a:defRPr/>
            </a:pPr>
            <a:endParaRPr lang="en-US" b="1">
              <a:solidFill>
                <a:schemeClr val="tx2"/>
              </a:solidFill>
            </a:endParaRPr>
          </a:p>
        </p:txBody>
      </p:sp>
      <p:sp>
        <p:nvSpPr>
          <p:cNvPr id="81925" name="AutoShape 6"/>
          <p:cNvSpPr>
            <a:spLocks noChangeArrowheads="1"/>
          </p:cNvSpPr>
          <p:nvPr/>
        </p:nvSpPr>
        <p:spPr bwMode="auto">
          <a:xfrm>
            <a:off x="2709863" y="1933575"/>
            <a:ext cx="3700462" cy="3905250"/>
          </a:xfrm>
          <a:prstGeom prst="homePlate">
            <a:avLst>
              <a:gd name="adj" fmla="val 25000"/>
            </a:avLst>
          </a:prstGeom>
          <a:solidFill>
            <a:srgbClr val="C0C0C0"/>
          </a:solidFill>
          <a:ln w="19050">
            <a:solidFill>
              <a:schemeClr val="tx1"/>
            </a:solidFill>
            <a:miter lim="800000"/>
            <a:headEnd/>
            <a:tailEnd/>
          </a:ln>
        </p:spPr>
        <p:txBody>
          <a:bodyPr wrap="none" anchor="ctr"/>
          <a:lstStyle/>
          <a:p>
            <a:endParaRPr lang="en-US" b="1">
              <a:solidFill>
                <a:schemeClr val="tx2"/>
              </a:solidFill>
            </a:endParaRPr>
          </a:p>
        </p:txBody>
      </p:sp>
      <p:sp>
        <p:nvSpPr>
          <p:cNvPr id="81926" name="AutoShape 7"/>
          <p:cNvSpPr>
            <a:spLocks noChangeArrowheads="1"/>
          </p:cNvSpPr>
          <p:nvPr/>
        </p:nvSpPr>
        <p:spPr bwMode="auto">
          <a:xfrm>
            <a:off x="809625" y="1933575"/>
            <a:ext cx="3400425" cy="3905250"/>
          </a:xfrm>
          <a:prstGeom prst="homePlate">
            <a:avLst>
              <a:gd name="adj" fmla="val 25000"/>
            </a:avLst>
          </a:prstGeom>
          <a:solidFill>
            <a:srgbClr val="DDDDDD"/>
          </a:solidFill>
          <a:ln w="19050">
            <a:solidFill>
              <a:srgbClr val="C00000"/>
            </a:solidFill>
            <a:miter lim="800000"/>
            <a:headEnd/>
            <a:tailEnd/>
          </a:ln>
        </p:spPr>
        <p:txBody>
          <a:bodyPr wrap="none" anchor="ctr"/>
          <a:lstStyle/>
          <a:p>
            <a:endParaRPr lang="en-US" sz="1000" b="1">
              <a:solidFill>
                <a:schemeClr val="tx2"/>
              </a:solidFill>
              <a:latin typeface="Arial Narrow" pitchFamily="34" charset="0"/>
            </a:endParaRPr>
          </a:p>
        </p:txBody>
      </p:sp>
      <p:sp>
        <p:nvSpPr>
          <p:cNvPr id="81927" name="Line 8"/>
          <p:cNvSpPr>
            <a:spLocks noChangeShapeType="1"/>
          </p:cNvSpPr>
          <p:nvPr/>
        </p:nvSpPr>
        <p:spPr bwMode="auto">
          <a:xfrm>
            <a:off x="1709738" y="1933575"/>
            <a:ext cx="0" cy="3905250"/>
          </a:xfrm>
          <a:prstGeom prst="line">
            <a:avLst/>
          </a:prstGeom>
          <a:noFill/>
          <a:ln w="9525">
            <a:solidFill>
              <a:schemeClr val="tx1"/>
            </a:solidFill>
            <a:round/>
            <a:headEnd/>
            <a:tailEnd/>
          </a:ln>
        </p:spPr>
        <p:txBody>
          <a:bodyPr/>
          <a:lstStyle/>
          <a:p>
            <a:endParaRPr lang="en-US"/>
          </a:p>
        </p:txBody>
      </p:sp>
      <p:sp>
        <p:nvSpPr>
          <p:cNvPr id="81928" name="Text Box 9"/>
          <p:cNvSpPr txBox="1">
            <a:spLocks noChangeArrowheads="1"/>
          </p:cNvSpPr>
          <p:nvPr/>
        </p:nvSpPr>
        <p:spPr bwMode="auto">
          <a:xfrm>
            <a:off x="1809750" y="1385888"/>
            <a:ext cx="1500188" cy="415925"/>
          </a:xfrm>
          <a:prstGeom prst="rect">
            <a:avLst/>
          </a:prstGeom>
          <a:noFill/>
          <a:ln w="9525">
            <a:noFill/>
            <a:miter lim="800000"/>
            <a:headEnd/>
            <a:tailEnd/>
          </a:ln>
        </p:spPr>
        <p:txBody>
          <a:bodyPr>
            <a:spAutoFit/>
          </a:bodyPr>
          <a:lstStyle/>
          <a:p>
            <a:r>
              <a:rPr lang="en-US" sz="1100" b="1" u="sng">
                <a:solidFill>
                  <a:schemeClr val="tx2"/>
                </a:solidFill>
                <a:latin typeface="Arial Narrow" pitchFamily="34" charset="0"/>
              </a:rPr>
              <a:t>Phase I</a:t>
            </a:r>
          </a:p>
          <a:p>
            <a:r>
              <a:rPr lang="en-US" sz="1000" b="1">
                <a:solidFill>
                  <a:schemeClr val="tx2"/>
                </a:solidFill>
                <a:latin typeface="Arial Narrow" pitchFamily="34" charset="0"/>
              </a:rPr>
              <a:t>Design and Testing </a:t>
            </a:r>
          </a:p>
        </p:txBody>
      </p:sp>
      <p:sp>
        <p:nvSpPr>
          <p:cNvPr id="81929" name="Text Box 10"/>
          <p:cNvSpPr txBox="1">
            <a:spLocks noChangeArrowheads="1"/>
          </p:cNvSpPr>
          <p:nvPr/>
        </p:nvSpPr>
        <p:spPr bwMode="auto">
          <a:xfrm>
            <a:off x="3509963" y="1385888"/>
            <a:ext cx="1900237" cy="569912"/>
          </a:xfrm>
          <a:prstGeom prst="rect">
            <a:avLst/>
          </a:prstGeom>
          <a:noFill/>
          <a:ln w="9525">
            <a:noFill/>
            <a:miter lim="800000"/>
            <a:headEnd/>
            <a:tailEnd/>
          </a:ln>
        </p:spPr>
        <p:txBody>
          <a:bodyPr>
            <a:spAutoFit/>
          </a:bodyPr>
          <a:lstStyle/>
          <a:p>
            <a:r>
              <a:rPr lang="en-US" sz="1100" b="1" u="sng">
                <a:solidFill>
                  <a:schemeClr val="tx2"/>
                </a:solidFill>
                <a:latin typeface="Arial Narrow" pitchFamily="34" charset="0"/>
              </a:rPr>
              <a:t>Phase II</a:t>
            </a:r>
          </a:p>
          <a:p>
            <a:r>
              <a:rPr lang="en-US" sz="1000" b="1">
                <a:solidFill>
                  <a:schemeClr val="tx2"/>
                </a:solidFill>
                <a:latin typeface="Arial Narrow" pitchFamily="34" charset="0"/>
              </a:rPr>
              <a:t>Technology Development &amp; Market Acceptance</a:t>
            </a:r>
          </a:p>
        </p:txBody>
      </p:sp>
      <p:sp>
        <p:nvSpPr>
          <p:cNvPr id="81930" name="Text Box 11"/>
          <p:cNvSpPr txBox="1">
            <a:spLocks noChangeArrowheads="1"/>
          </p:cNvSpPr>
          <p:nvPr/>
        </p:nvSpPr>
        <p:spPr bwMode="auto">
          <a:xfrm>
            <a:off x="5638800" y="1385888"/>
            <a:ext cx="1971675" cy="415925"/>
          </a:xfrm>
          <a:prstGeom prst="rect">
            <a:avLst/>
          </a:prstGeom>
          <a:noFill/>
          <a:ln w="9525">
            <a:noFill/>
            <a:miter lim="800000"/>
            <a:headEnd/>
            <a:tailEnd/>
          </a:ln>
        </p:spPr>
        <p:txBody>
          <a:bodyPr>
            <a:spAutoFit/>
          </a:bodyPr>
          <a:lstStyle/>
          <a:p>
            <a:r>
              <a:rPr lang="en-US" sz="1100" b="1" u="sng">
                <a:solidFill>
                  <a:schemeClr val="tx2"/>
                </a:solidFill>
                <a:latin typeface="Arial Narrow" pitchFamily="34" charset="0"/>
              </a:rPr>
              <a:t>Phase III</a:t>
            </a:r>
          </a:p>
          <a:p>
            <a:r>
              <a:rPr lang="en-US" sz="1000" b="1">
                <a:solidFill>
                  <a:schemeClr val="tx2"/>
                </a:solidFill>
                <a:latin typeface="Arial Narrow" pitchFamily="34" charset="0"/>
              </a:rPr>
              <a:t>Manufacturing and Scale-up </a:t>
            </a:r>
          </a:p>
        </p:txBody>
      </p:sp>
      <p:sp>
        <p:nvSpPr>
          <p:cNvPr id="81931" name="Line 12"/>
          <p:cNvSpPr>
            <a:spLocks noChangeShapeType="1"/>
          </p:cNvSpPr>
          <p:nvPr/>
        </p:nvSpPr>
        <p:spPr bwMode="auto">
          <a:xfrm>
            <a:off x="809625" y="2743200"/>
            <a:ext cx="7000875" cy="0"/>
          </a:xfrm>
          <a:prstGeom prst="line">
            <a:avLst/>
          </a:prstGeom>
          <a:noFill/>
          <a:ln w="25400">
            <a:solidFill>
              <a:schemeClr val="tx1"/>
            </a:solidFill>
            <a:prstDash val="sysDot"/>
            <a:round/>
            <a:headEnd/>
            <a:tailEnd/>
          </a:ln>
        </p:spPr>
        <p:txBody>
          <a:bodyPr/>
          <a:lstStyle/>
          <a:p>
            <a:endParaRPr lang="en-US"/>
          </a:p>
        </p:txBody>
      </p:sp>
      <p:sp>
        <p:nvSpPr>
          <p:cNvPr id="81932" name="Line 13"/>
          <p:cNvSpPr>
            <a:spLocks noChangeShapeType="1"/>
          </p:cNvSpPr>
          <p:nvPr/>
        </p:nvSpPr>
        <p:spPr bwMode="auto">
          <a:xfrm>
            <a:off x="809625" y="3551238"/>
            <a:ext cx="7500938" cy="0"/>
          </a:xfrm>
          <a:prstGeom prst="line">
            <a:avLst/>
          </a:prstGeom>
          <a:noFill/>
          <a:ln w="25400">
            <a:solidFill>
              <a:schemeClr val="tx1"/>
            </a:solidFill>
            <a:prstDash val="sysDot"/>
            <a:round/>
            <a:headEnd/>
            <a:tailEnd/>
          </a:ln>
        </p:spPr>
        <p:txBody>
          <a:bodyPr/>
          <a:lstStyle/>
          <a:p>
            <a:endParaRPr lang="en-US"/>
          </a:p>
        </p:txBody>
      </p:sp>
      <p:sp>
        <p:nvSpPr>
          <p:cNvPr id="81933" name="Line 14"/>
          <p:cNvSpPr>
            <a:spLocks noChangeShapeType="1"/>
          </p:cNvSpPr>
          <p:nvPr/>
        </p:nvSpPr>
        <p:spPr bwMode="auto">
          <a:xfrm>
            <a:off x="809625" y="4357688"/>
            <a:ext cx="7500938" cy="0"/>
          </a:xfrm>
          <a:prstGeom prst="line">
            <a:avLst/>
          </a:prstGeom>
          <a:noFill/>
          <a:ln w="25400">
            <a:solidFill>
              <a:schemeClr val="tx1"/>
            </a:solidFill>
            <a:prstDash val="sysDot"/>
            <a:round/>
            <a:headEnd/>
            <a:tailEnd/>
          </a:ln>
        </p:spPr>
        <p:txBody>
          <a:bodyPr/>
          <a:lstStyle/>
          <a:p>
            <a:endParaRPr lang="en-US"/>
          </a:p>
        </p:txBody>
      </p:sp>
      <p:sp>
        <p:nvSpPr>
          <p:cNvPr id="81934" name="Line 15"/>
          <p:cNvSpPr>
            <a:spLocks noChangeShapeType="1"/>
          </p:cNvSpPr>
          <p:nvPr/>
        </p:nvSpPr>
        <p:spPr bwMode="auto">
          <a:xfrm>
            <a:off x="809625" y="5165725"/>
            <a:ext cx="6900863" cy="0"/>
          </a:xfrm>
          <a:prstGeom prst="line">
            <a:avLst/>
          </a:prstGeom>
          <a:noFill/>
          <a:ln w="25400">
            <a:solidFill>
              <a:schemeClr val="tx1"/>
            </a:solidFill>
            <a:prstDash val="sysDot"/>
            <a:round/>
            <a:headEnd/>
            <a:tailEnd/>
          </a:ln>
        </p:spPr>
        <p:txBody>
          <a:bodyPr/>
          <a:lstStyle/>
          <a:p>
            <a:endParaRPr lang="en-US"/>
          </a:p>
        </p:txBody>
      </p:sp>
      <p:sp>
        <p:nvSpPr>
          <p:cNvPr id="81935" name="Text Box 16"/>
          <p:cNvSpPr txBox="1">
            <a:spLocks noChangeArrowheads="1"/>
          </p:cNvSpPr>
          <p:nvPr/>
        </p:nvSpPr>
        <p:spPr bwMode="auto">
          <a:xfrm>
            <a:off x="808038" y="1931988"/>
            <a:ext cx="1020762" cy="549275"/>
          </a:xfrm>
          <a:prstGeom prst="rect">
            <a:avLst/>
          </a:prstGeom>
          <a:noFill/>
          <a:ln w="9525">
            <a:noFill/>
            <a:miter lim="800000"/>
            <a:headEnd/>
            <a:tailEnd/>
          </a:ln>
        </p:spPr>
        <p:txBody>
          <a:bodyPr>
            <a:spAutoFit/>
          </a:bodyPr>
          <a:lstStyle/>
          <a:p>
            <a:r>
              <a:rPr lang="en-US" sz="1000" b="1">
                <a:solidFill>
                  <a:schemeClr val="tx2"/>
                </a:solidFill>
                <a:latin typeface="Arial Narrow" pitchFamily="34" charset="0"/>
              </a:rPr>
              <a:t>Design   </a:t>
            </a:r>
          </a:p>
          <a:p>
            <a:r>
              <a:rPr lang="en-US" sz="1000" b="1">
                <a:solidFill>
                  <a:schemeClr val="tx2"/>
                </a:solidFill>
                <a:latin typeface="Arial Narrow" pitchFamily="34" charset="0"/>
              </a:rPr>
              <a:t>“Grid 2030” Architecture</a:t>
            </a:r>
          </a:p>
        </p:txBody>
      </p:sp>
      <p:sp>
        <p:nvSpPr>
          <p:cNvPr id="81936" name="Text Box 17"/>
          <p:cNvSpPr txBox="1">
            <a:spLocks noChangeArrowheads="1"/>
          </p:cNvSpPr>
          <p:nvPr/>
        </p:nvSpPr>
        <p:spPr bwMode="auto">
          <a:xfrm>
            <a:off x="808038" y="2743200"/>
            <a:ext cx="1020762" cy="554038"/>
          </a:xfrm>
          <a:prstGeom prst="rect">
            <a:avLst/>
          </a:prstGeom>
          <a:noFill/>
          <a:ln w="9525">
            <a:noFill/>
            <a:miter lim="800000"/>
            <a:headEnd/>
            <a:tailEnd/>
          </a:ln>
        </p:spPr>
        <p:txBody>
          <a:bodyPr>
            <a:spAutoFit/>
          </a:bodyPr>
          <a:lstStyle/>
          <a:p>
            <a:r>
              <a:rPr lang="en-US" sz="1000" b="1">
                <a:solidFill>
                  <a:schemeClr val="tx2"/>
                </a:solidFill>
                <a:latin typeface="Arial Narrow" pitchFamily="34" charset="0"/>
              </a:rPr>
              <a:t>Develop</a:t>
            </a:r>
          </a:p>
          <a:p>
            <a:r>
              <a:rPr lang="en-US" sz="1000" b="1">
                <a:solidFill>
                  <a:schemeClr val="tx2"/>
                </a:solidFill>
                <a:latin typeface="Arial Narrow" pitchFamily="34" charset="0"/>
              </a:rPr>
              <a:t>Critical</a:t>
            </a:r>
          </a:p>
          <a:p>
            <a:r>
              <a:rPr lang="en-US" sz="1000" b="1">
                <a:solidFill>
                  <a:schemeClr val="tx2"/>
                </a:solidFill>
                <a:latin typeface="Arial Narrow" pitchFamily="34" charset="0"/>
              </a:rPr>
              <a:t>Technologies</a:t>
            </a:r>
          </a:p>
        </p:txBody>
      </p:sp>
      <p:sp>
        <p:nvSpPr>
          <p:cNvPr id="81937" name="Text Box 18"/>
          <p:cNvSpPr txBox="1">
            <a:spLocks noChangeArrowheads="1"/>
          </p:cNvSpPr>
          <p:nvPr/>
        </p:nvSpPr>
        <p:spPr bwMode="auto">
          <a:xfrm>
            <a:off x="808038" y="3551238"/>
            <a:ext cx="1020762" cy="554037"/>
          </a:xfrm>
          <a:prstGeom prst="rect">
            <a:avLst/>
          </a:prstGeom>
          <a:noFill/>
          <a:ln w="9525">
            <a:noFill/>
            <a:miter lim="800000"/>
            <a:headEnd/>
            <a:tailEnd/>
          </a:ln>
        </p:spPr>
        <p:txBody>
          <a:bodyPr>
            <a:spAutoFit/>
          </a:bodyPr>
          <a:lstStyle/>
          <a:p>
            <a:r>
              <a:rPr lang="en-US" sz="1000" b="1">
                <a:solidFill>
                  <a:schemeClr val="tx2"/>
                </a:solidFill>
                <a:latin typeface="Arial Narrow" pitchFamily="34" charset="0"/>
              </a:rPr>
              <a:t>Accelerate</a:t>
            </a:r>
          </a:p>
          <a:p>
            <a:r>
              <a:rPr lang="en-US" sz="1000" b="1">
                <a:solidFill>
                  <a:schemeClr val="tx2"/>
                </a:solidFill>
                <a:latin typeface="Arial Narrow" pitchFamily="34" charset="0"/>
              </a:rPr>
              <a:t>Technology Acceptance</a:t>
            </a:r>
          </a:p>
        </p:txBody>
      </p:sp>
      <p:sp>
        <p:nvSpPr>
          <p:cNvPr id="81938" name="Text Box 19"/>
          <p:cNvSpPr txBox="1">
            <a:spLocks noChangeArrowheads="1"/>
          </p:cNvSpPr>
          <p:nvPr/>
        </p:nvSpPr>
        <p:spPr bwMode="auto">
          <a:xfrm>
            <a:off x="808038" y="4356100"/>
            <a:ext cx="1020762" cy="554038"/>
          </a:xfrm>
          <a:prstGeom prst="rect">
            <a:avLst/>
          </a:prstGeom>
          <a:noFill/>
          <a:ln w="9525">
            <a:noFill/>
            <a:miter lim="800000"/>
            <a:headEnd/>
            <a:tailEnd/>
          </a:ln>
        </p:spPr>
        <p:txBody>
          <a:bodyPr>
            <a:spAutoFit/>
          </a:bodyPr>
          <a:lstStyle/>
          <a:p>
            <a:r>
              <a:rPr lang="en-US" sz="1000" b="1">
                <a:solidFill>
                  <a:schemeClr val="tx2"/>
                </a:solidFill>
                <a:latin typeface="Arial Narrow" pitchFamily="34" charset="0"/>
              </a:rPr>
              <a:t>Strengthen Market Operations</a:t>
            </a:r>
          </a:p>
        </p:txBody>
      </p:sp>
      <p:sp>
        <p:nvSpPr>
          <p:cNvPr id="81939" name="Text Box 20"/>
          <p:cNvSpPr txBox="1">
            <a:spLocks noChangeArrowheads="1"/>
          </p:cNvSpPr>
          <p:nvPr/>
        </p:nvSpPr>
        <p:spPr bwMode="auto">
          <a:xfrm>
            <a:off x="808038" y="5195888"/>
            <a:ext cx="838200" cy="400050"/>
          </a:xfrm>
          <a:prstGeom prst="rect">
            <a:avLst/>
          </a:prstGeom>
          <a:noFill/>
          <a:ln w="9525">
            <a:noFill/>
            <a:miter lim="800000"/>
            <a:headEnd/>
            <a:tailEnd/>
          </a:ln>
        </p:spPr>
        <p:txBody>
          <a:bodyPr>
            <a:spAutoFit/>
          </a:bodyPr>
          <a:lstStyle/>
          <a:p>
            <a:r>
              <a:rPr lang="en-US" sz="1000" b="1">
                <a:solidFill>
                  <a:schemeClr val="tx2"/>
                </a:solidFill>
                <a:latin typeface="Arial Narrow" pitchFamily="34" charset="0"/>
              </a:rPr>
              <a:t>Build</a:t>
            </a:r>
          </a:p>
          <a:p>
            <a:r>
              <a:rPr lang="en-US" sz="1000" b="1">
                <a:solidFill>
                  <a:schemeClr val="tx2"/>
                </a:solidFill>
                <a:latin typeface="Arial Narrow" pitchFamily="34" charset="0"/>
              </a:rPr>
              <a:t>Partnerships</a:t>
            </a:r>
          </a:p>
        </p:txBody>
      </p:sp>
      <p:sp>
        <p:nvSpPr>
          <p:cNvPr id="81940" name="Text Box 21"/>
          <p:cNvSpPr txBox="1">
            <a:spLocks noChangeArrowheads="1"/>
          </p:cNvSpPr>
          <p:nvPr/>
        </p:nvSpPr>
        <p:spPr bwMode="auto">
          <a:xfrm>
            <a:off x="1647825" y="1895475"/>
            <a:ext cx="1184275" cy="246063"/>
          </a:xfrm>
          <a:prstGeom prst="rect">
            <a:avLst/>
          </a:prstGeom>
          <a:noFill/>
          <a:ln w="9525">
            <a:noFill/>
            <a:miter lim="800000"/>
            <a:headEnd/>
            <a:tailEnd/>
          </a:ln>
        </p:spPr>
        <p:txBody>
          <a:bodyPr wrap="none">
            <a:spAutoFit/>
          </a:bodyPr>
          <a:lstStyle/>
          <a:p>
            <a:pPr>
              <a:buFontTx/>
              <a:buChar char="•"/>
            </a:pPr>
            <a:r>
              <a:rPr lang="en-US" sz="1000" b="1">
                <a:solidFill>
                  <a:schemeClr val="tx2"/>
                </a:solidFill>
                <a:latin typeface="Arial Narrow" pitchFamily="34" charset="0"/>
              </a:rPr>
              <a:t> Conceptual design</a:t>
            </a:r>
          </a:p>
        </p:txBody>
      </p:sp>
      <p:sp>
        <p:nvSpPr>
          <p:cNvPr id="81941" name="Text Box 22"/>
          <p:cNvSpPr txBox="1">
            <a:spLocks noChangeArrowheads="1"/>
          </p:cNvSpPr>
          <p:nvPr/>
        </p:nvSpPr>
        <p:spPr bwMode="auto">
          <a:xfrm>
            <a:off x="3910013" y="2374900"/>
            <a:ext cx="1789112" cy="246063"/>
          </a:xfrm>
          <a:prstGeom prst="rect">
            <a:avLst/>
          </a:prstGeom>
          <a:noFill/>
          <a:ln w="9525">
            <a:noFill/>
            <a:miter lim="800000"/>
            <a:headEnd/>
            <a:tailEnd/>
          </a:ln>
        </p:spPr>
        <p:txBody>
          <a:bodyPr wrap="none">
            <a:spAutoFit/>
          </a:bodyPr>
          <a:lstStyle/>
          <a:p>
            <a:pPr>
              <a:buFontTx/>
              <a:buChar char="•"/>
            </a:pPr>
            <a:r>
              <a:rPr lang="en-US" sz="1000" b="1">
                <a:solidFill>
                  <a:schemeClr val="tx2"/>
                </a:solidFill>
                <a:latin typeface="Arial Narrow" pitchFamily="34" charset="0"/>
              </a:rPr>
              <a:t> Local and regional deployment</a:t>
            </a:r>
          </a:p>
        </p:txBody>
      </p:sp>
      <p:sp>
        <p:nvSpPr>
          <p:cNvPr id="81942" name="Text Box 23"/>
          <p:cNvSpPr txBox="1">
            <a:spLocks noChangeArrowheads="1"/>
          </p:cNvSpPr>
          <p:nvPr/>
        </p:nvSpPr>
        <p:spPr bwMode="auto">
          <a:xfrm>
            <a:off x="5610225" y="1900238"/>
            <a:ext cx="2100263" cy="400050"/>
          </a:xfrm>
          <a:prstGeom prst="rect">
            <a:avLst/>
          </a:prstGeom>
          <a:noFill/>
          <a:ln w="9525">
            <a:noFill/>
            <a:miter lim="800000"/>
            <a:headEnd/>
            <a:tailEnd/>
          </a:ln>
        </p:spPr>
        <p:txBody>
          <a:bodyPr>
            <a:spAutoFit/>
          </a:bodyPr>
          <a:lstStyle/>
          <a:p>
            <a:pPr marL="55563" indent="-55563">
              <a:buFontTx/>
              <a:buChar char="•"/>
            </a:pPr>
            <a:r>
              <a:rPr lang="en-US" sz="1000" b="1">
                <a:solidFill>
                  <a:schemeClr val="tx2"/>
                </a:solidFill>
                <a:latin typeface="Arial Narrow" pitchFamily="34" charset="0"/>
              </a:rPr>
              <a:t>Expanded local and regional deployment </a:t>
            </a:r>
          </a:p>
        </p:txBody>
      </p:sp>
      <p:sp>
        <p:nvSpPr>
          <p:cNvPr id="81943" name="Text Box 24"/>
          <p:cNvSpPr txBox="1">
            <a:spLocks noChangeArrowheads="1"/>
          </p:cNvSpPr>
          <p:nvPr/>
        </p:nvSpPr>
        <p:spPr bwMode="auto">
          <a:xfrm>
            <a:off x="1647825" y="2695575"/>
            <a:ext cx="2193925" cy="708025"/>
          </a:xfrm>
          <a:prstGeom prst="rect">
            <a:avLst/>
          </a:prstGeom>
          <a:noFill/>
          <a:ln w="9525">
            <a:noFill/>
            <a:miter lim="800000"/>
            <a:headEnd/>
            <a:tailEnd/>
          </a:ln>
        </p:spPr>
        <p:txBody>
          <a:bodyPr wrap="none">
            <a:spAutoFit/>
          </a:bodyPr>
          <a:lstStyle/>
          <a:p>
            <a:pPr>
              <a:buFontTx/>
              <a:buChar char="•"/>
            </a:pPr>
            <a:r>
              <a:rPr lang="en-US" sz="1000" b="1">
                <a:solidFill>
                  <a:schemeClr val="tx2"/>
                </a:solidFill>
                <a:latin typeface="Arial Narrow" pitchFamily="34" charset="0"/>
              </a:rPr>
              <a:t> Advanced conductors and HTS</a:t>
            </a:r>
          </a:p>
          <a:p>
            <a:pPr>
              <a:buFontTx/>
              <a:buChar char="•"/>
            </a:pPr>
            <a:r>
              <a:rPr lang="en-US" sz="1000" b="1">
                <a:solidFill>
                  <a:schemeClr val="tx2"/>
                </a:solidFill>
                <a:latin typeface="Arial Narrow" pitchFamily="34" charset="0"/>
              </a:rPr>
              <a:t> Storage</a:t>
            </a:r>
          </a:p>
          <a:p>
            <a:pPr>
              <a:buFontTx/>
              <a:buChar char="•"/>
            </a:pPr>
            <a:r>
              <a:rPr lang="en-US" sz="1000" b="1">
                <a:solidFill>
                  <a:schemeClr val="tx2"/>
                </a:solidFill>
                <a:latin typeface="Arial Narrow" pitchFamily="34" charset="0"/>
              </a:rPr>
              <a:t> Distributed Intelligence/Smart Controls</a:t>
            </a:r>
          </a:p>
          <a:p>
            <a:pPr>
              <a:buFontTx/>
              <a:buChar char="•"/>
            </a:pPr>
            <a:r>
              <a:rPr lang="en-US" sz="1000" b="1">
                <a:solidFill>
                  <a:schemeClr val="tx2"/>
                </a:solidFill>
                <a:latin typeface="Arial Narrow" pitchFamily="34" charset="0"/>
              </a:rPr>
              <a:t> Power Electronics</a:t>
            </a:r>
          </a:p>
        </p:txBody>
      </p:sp>
      <p:sp>
        <p:nvSpPr>
          <p:cNvPr id="81944" name="Text Box 25"/>
          <p:cNvSpPr txBox="1">
            <a:spLocks noChangeArrowheads="1"/>
          </p:cNvSpPr>
          <p:nvPr/>
        </p:nvSpPr>
        <p:spPr bwMode="auto">
          <a:xfrm>
            <a:off x="4310063" y="3267075"/>
            <a:ext cx="1789112" cy="246063"/>
          </a:xfrm>
          <a:prstGeom prst="rect">
            <a:avLst/>
          </a:prstGeom>
          <a:noFill/>
          <a:ln w="9525">
            <a:noFill/>
            <a:miter lim="800000"/>
            <a:headEnd/>
            <a:tailEnd/>
          </a:ln>
        </p:spPr>
        <p:txBody>
          <a:bodyPr wrap="none">
            <a:spAutoFit/>
          </a:bodyPr>
          <a:lstStyle/>
          <a:p>
            <a:pPr>
              <a:buFontTx/>
              <a:buChar char="•"/>
            </a:pPr>
            <a:r>
              <a:rPr lang="en-US" sz="1000" b="1">
                <a:solidFill>
                  <a:schemeClr val="tx2"/>
                </a:solidFill>
                <a:latin typeface="Arial Narrow" pitchFamily="34" charset="0"/>
              </a:rPr>
              <a:t> Local and regional deployment</a:t>
            </a:r>
          </a:p>
        </p:txBody>
      </p:sp>
      <p:sp>
        <p:nvSpPr>
          <p:cNvPr id="81945" name="Text Box 26"/>
          <p:cNvSpPr txBox="1">
            <a:spLocks noChangeArrowheads="1"/>
          </p:cNvSpPr>
          <p:nvPr/>
        </p:nvSpPr>
        <p:spPr bwMode="auto">
          <a:xfrm>
            <a:off x="6096000" y="2814638"/>
            <a:ext cx="2000250" cy="400050"/>
          </a:xfrm>
          <a:prstGeom prst="rect">
            <a:avLst/>
          </a:prstGeom>
          <a:noFill/>
          <a:ln w="9525">
            <a:noFill/>
            <a:miter lim="800000"/>
            <a:headEnd/>
            <a:tailEnd/>
          </a:ln>
        </p:spPr>
        <p:txBody>
          <a:bodyPr>
            <a:spAutoFit/>
          </a:bodyPr>
          <a:lstStyle/>
          <a:p>
            <a:pPr marL="55563" indent="-55563">
              <a:buFontTx/>
              <a:buChar char="•"/>
            </a:pPr>
            <a:r>
              <a:rPr lang="en-US" sz="1000" b="1">
                <a:solidFill>
                  <a:schemeClr val="tx2"/>
                </a:solidFill>
                <a:latin typeface="Arial Narrow" pitchFamily="34" charset="0"/>
              </a:rPr>
              <a:t>Expanded national and international applications</a:t>
            </a:r>
          </a:p>
        </p:txBody>
      </p:sp>
      <p:sp>
        <p:nvSpPr>
          <p:cNvPr id="81946" name="Text Box 27"/>
          <p:cNvSpPr txBox="1">
            <a:spLocks noChangeArrowheads="1"/>
          </p:cNvSpPr>
          <p:nvPr/>
        </p:nvSpPr>
        <p:spPr bwMode="auto">
          <a:xfrm>
            <a:off x="1647825" y="3609975"/>
            <a:ext cx="1443038" cy="400050"/>
          </a:xfrm>
          <a:prstGeom prst="rect">
            <a:avLst/>
          </a:prstGeom>
          <a:noFill/>
          <a:ln w="9525">
            <a:noFill/>
            <a:miter lim="800000"/>
            <a:headEnd/>
            <a:tailEnd/>
          </a:ln>
        </p:spPr>
        <p:txBody>
          <a:bodyPr wrap="none">
            <a:spAutoFit/>
          </a:bodyPr>
          <a:lstStyle/>
          <a:p>
            <a:pPr>
              <a:buFontTx/>
              <a:buChar char="•"/>
            </a:pPr>
            <a:r>
              <a:rPr lang="en-US" sz="1000" b="1">
                <a:solidFill>
                  <a:schemeClr val="tx2"/>
                </a:solidFill>
                <a:latin typeface="Arial Narrow" pitchFamily="34" charset="0"/>
              </a:rPr>
              <a:t> Technology transfer</a:t>
            </a:r>
          </a:p>
          <a:p>
            <a:pPr>
              <a:buFontTx/>
              <a:buChar char="•"/>
            </a:pPr>
            <a:r>
              <a:rPr lang="en-US" sz="1000" b="1">
                <a:solidFill>
                  <a:schemeClr val="tx2"/>
                </a:solidFill>
                <a:latin typeface="Arial Narrow" pitchFamily="34" charset="0"/>
              </a:rPr>
              <a:t> Education and outreach</a:t>
            </a:r>
          </a:p>
        </p:txBody>
      </p:sp>
      <p:sp>
        <p:nvSpPr>
          <p:cNvPr id="81947" name="Text Box 28"/>
          <p:cNvSpPr txBox="1">
            <a:spLocks noChangeArrowheads="1"/>
          </p:cNvSpPr>
          <p:nvPr/>
        </p:nvSpPr>
        <p:spPr bwMode="auto">
          <a:xfrm>
            <a:off x="4191000" y="3595688"/>
            <a:ext cx="2209800" cy="708025"/>
          </a:xfrm>
          <a:prstGeom prst="rect">
            <a:avLst/>
          </a:prstGeom>
          <a:noFill/>
          <a:ln w="9525">
            <a:noFill/>
            <a:miter lim="800000"/>
            <a:headEnd/>
            <a:tailEnd/>
          </a:ln>
        </p:spPr>
        <p:txBody>
          <a:bodyPr>
            <a:spAutoFit/>
          </a:bodyPr>
          <a:lstStyle/>
          <a:p>
            <a:pPr marL="55563" indent="-55563">
              <a:buFontTx/>
              <a:buChar char="•"/>
            </a:pPr>
            <a:r>
              <a:rPr lang="en-US" sz="1000" b="1">
                <a:solidFill>
                  <a:schemeClr val="tx2"/>
                </a:solidFill>
                <a:latin typeface="Arial Narrow" pitchFamily="34" charset="0"/>
              </a:rPr>
              <a:t>Introduction of advanced manufacturing and scale-up techniques</a:t>
            </a:r>
          </a:p>
          <a:p>
            <a:pPr marL="55563" indent="-55563">
              <a:buFontTx/>
              <a:buChar char="•"/>
            </a:pPr>
            <a:r>
              <a:rPr lang="en-US" sz="1000" b="1">
                <a:solidFill>
                  <a:schemeClr val="tx2"/>
                </a:solidFill>
                <a:latin typeface="Arial Narrow" pitchFamily="34" charset="0"/>
              </a:rPr>
              <a:t>Enhanced distribution channels and O&amp;M infrastructure</a:t>
            </a:r>
          </a:p>
        </p:txBody>
      </p:sp>
      <p:sp>
        <p:nvSpPr>
          <p:cNvPr id="81948" name="Text Box 29"/>
          <p:cNvSpPr txBox="1">
            <a:spLocks noChangeArrowheads="1"/>
          </p:cNvSpPr>
          <p:nvPr/>
        </p:nvSpPr>
        <p:spPr bwMode="auto">
          <a:xfrm>
            <a:off x="1647825" y="4410075"/>
            <a:ext cx="1733550" cy="554038"/>
          </a:xfrm>
          <a:prstGeom prst="rect">
            <a:avLst/>
          </a:prstGeom>
          <a:noFill/>
          <a:ln w="9525">
            <a:noFill/>
            <a:miter lim="800000"/>
            <a:headEnd/>
            <a:tailEnd/>
          </a:ln>
        </p:spPr>
        <p:txBody>
          <a:bodyPr wrap="none">
            <a:spAutoFit/>
          </a:bodyPr>
          <a:lstStyle/>
          <a:p>
            <a:pPr>
              <a:buFontTx/>
              <a:buChar char="•"/>
            </a:pPr>
            <a:r>
              <a:rPr lang="en-US" sz="1000" b="1">
                <a:solidFill>
                  <a:schemeClr val="tx2"/>
                </a:solidFill>
                <a:latin typeface="Arial Narrow" pitchFamily="34" charset="0"/>
              </a:rPr>
              <a:t> Systems and market analysis</a:t>
            </a:r>
          </a:p>
          <a:p>
            <a:pPr>
              <a:buFontTx/>
              <a:buChar char="•"/>
            </a:pPr>
            <a:r>
              <a:rPr lang="en-US" sz="1000" b="1">
                <a:solidFill>
                  <a:schemeClr val="tx2"/>
                </a:solidFill>
                <a:latin typeface="Arial Narrow" pitchFamily="34" charset="0"/>
              </a:rPr>
              <a:t> Address siting and permitting</a:t>
            </a:r>
          </a:p>
          <a:p>
            <a:pPr>
              <a:buFontTx/>
              <a:buChar char="•"/>
            </a:pPr>
            <a:r>
              <a:rPr lang="en-US" sz="1000" b="1">
                <a:solidFill>
                  <a:schemeClr val="tx2"/>
                </a:solidFill>
                <a:latin typeface="Arial Narrow" pitchFamily="34" charset="0"/>
              </a:rPr>
              <a:t> Regulatory reforms</a:t>
            </a:r>
          </a:p>
        </p:txBody>
      </p:sp>
      <p:sp>
        <p:nvSpPr>
          <p:cNvPr id="81949" name="Text Box 30"/>
          <p:cNvSpPr txBox="1">
            <a:spLocks noChangeArrowheads="1"/>
          </p:cNvSpPr>
          <p:nvPr/>
        </p:nvSpPr>
        <p:spPr bwMode="auto">
          <a:xfrm>
            <a:off x="1647825" y="5119688"/>
            <a:ext cx="1838325" cy="708025"/>
          </a:xfrm>
          <a:prstGeom prst="rect">
            <a:avLst/>
          </a:prstGeom>
          <a:noFill/>
          <a:ln w="9525">
            <a:noFill/>
            <a:miter lim="800000"/>
            <a:headEnd/>
            <a:tailEnd/>
          </a:ln>
        </p:spPr>
        <p:txBody>
          <a:bodyPr>
            <a:spAutoFit/>
          </a:bodyPr>
          <a:lstStyle/>
          <a:p>
            <a:pPr>
              <a:buFontTx/>
              <a:buChar char="•"/>
            </a:pPr>
            <a:r>
              <a:rPr lang="en-US" sz="1000" b="1">
                <a:solidFill>
                  <a:schemeClr val="tx2"/>
                </a:solidFill>
                <a:latin typeface="Arial Narrow" pitchFamily="34" charset="0"/>
              </a:rPr>
              <a:t> Federal coordination</a:t>
            </a:r>
          </a:p>
          <a:p>
            <a:pPr>
              <a:buFontTx/>
              <a:buChar char="•"/>
            </a:pPr>
            <a:r>
              <a:rPr lang="en-US" sz="1000" b="1">
                <a:solidFill>
                  <a:schemeClr val="tx2"/>
                </a:solidFill>
                <a:latin typeface="Arial Narrow" pitchFamily="34" charset="0"/>
              </a:rPr>
              <a:t> Federal-state-regions</a:t>
            </a:r>
          </a:p>
          <a:p>
            <a:pPr>
              <a:buFontTx/>
              <a:buChar char="•"/>
            </a:pPr>
            <a:r>
              <a:rPr lang="en-US" sz="1000" b="1">
                <a:solidFill>
                  <a:schemeClr val="tx2"/>
                </a:solidFill>
                <a:latin typeface="Arial Narrow" pitchFamily="34" charset="0"/>
              </a:rPr>
              <a:t> Industry coordination</a:t>
            </a:r>
          </a:p>
          <a:p>
            <a:pPr>
              <a:buFontTx/>
              <a:buChar char="•"/>
            </a:pPr>
            <a:r>
              <a:rPr lang="en-US" sz="1000" b="1">
                <a:solidFill>
                  <a:schemeClr val="tx2"/>
                </a:solidFill>
                <a:latin typeface="Arial Narrow" pitchFamily="34" charset="0"/>
              </a:rPr>
              <a:t> International Cooperation</a:t>
            </a:r>
          </a:p>
        </p:txBody>
      </p:sp>
      <p:sp>
        <p:nvSpPr>
          <p:cNvPr id="81950" name="Text Box 31"/>
          <p:cNvSpPr txBox="1">
            <a:spLocks noChangeArrowheads="1"/>
          </p:cNvSpPr>
          <p:nvPr/>
        </p:nvSpPr>
        <p:spPr bwMode="auto">
          <a:xfrm>
            <a:off x="3409950" y="1900238"/>
            <a:ext cx="2300288" cy="400050"/>
          </a:xfrm>
          <a:prstGeom prst="rect">
            <a:avLst/>
          </a:prstGeom>
          <a:noFill/>
          <a:ln w="9525">
            <a:noFill/>
            <a:miter lim="800000"/>
            <a:headEnd/>
            <a:tailEnd/>
          </a:ln>
        </p:spPr>
        <p:txBody>
          <a:bodyPr>
            <a:spAutoFit/>
          </a:bodyPr>
          <a:lstStyle/>
          <a:p>
            <a:pPr marL="55563" indent="-55563">
              <a:buFontTx/>
              <a:buChar char="•"/>
            </a:pPr>
            <a:r>
              <a:rPr lang="en-US" sz="1000" b="1">
                <a:solidFill>
                  <a:schemeClr val="tx2"/>
                </a:solidFill>
                <a:latin typeface="Arial Narrow" pitchFamily="34" charset="0"/>
              </a:rPr>
              <a:t>Expanded field testing and demonstrations</a:t>
            </a:r>
          </a:p>
        </p:txBody>
      </p:sp>
      <p:sp>
        <p:nvSpPr>
          <p:cNvPr id="81951" name="Text Box 32"/>
          <p:cNvSpPr txBox="1">
            <a:spLocks noChangeArrowheads="1"/>
          </p:cNvSpPr>
          <p:nvPr/>
        </p:nvSpPr>
        <p:spPr bwMode="auto">
          <a:xfrm>
            <a:off x="3810000" y="2719388"/>
            <a:ext cx="2057400" cy="554037"/>
          </a:xfrm>
          <a:prstGeom prst="rect">
            <a:avLst/>
          </a:prstGeom>
          <a:noFill/>
          <a:ln w="9525">
            <a:noFill/>
            <a:miter lim="800000"/>
            <a:headEnd/>
            <a:tailEnd/>
          </a:ln>
        </p:spPr>
        <p:txBody>
          <a:bodyPr>
            <a:spAutoFit/>
          </a:bodyPr>
          <a:lstStyle/>
          <a:p>
            <a:pPr marL="55563" indent="-55563">
              <a:buFontTx/>
              <a:buChar char="•"/>
            </a:pPr>
            <a:r>
              <a:rPr lang="en-US" sz="1000" b="1">
                <a:solidFill>
                  <a:schemeClr val="tx2"/>
                </a:solidFill>
                <a:latin typeface="Arial Narrow" pitchFamily="34" charset="0"/>
              </a:rPr>
              <a:t>Expanded field testing and demonstrations (including distributed energy)</a:t>
            </a:r>
          </a:p>
        </p:txBody>
      </p:sp>
      <p:sp>
        <p:nvSpPr>
          <p:cNvPr id="81952" name="Text Box 33"/>
          <p:cNvSpPr txBox="1">
            <a:spLocks noChangeArrowheads="1"/>
          </p:cNvSpPr>
          <p:nvPr/>
        </p:nvSpPr>
        <p:spPr bwMode="auto">
          <a:xfrm>
            <a:off x="2289175" y="2146300"/>
            <a:ext cx="839788" cy="246063"/>
          </a:xfrm>
          <a:prstGeom prst="rect">
            <a:avLst/>
          </a:prstGeom>
          <a:noFill/>
          <a:ln w="9525">
            <a:noFill/>
            <a:miter lim="800000"/>
            <a:headEnd/>
            <a:tailEnd/>
          </a:ln>
        </p:spPr>
        <p:txBody>
          <a:bodyPr wrap="none">
            <a:spAutoFit/>
          </a:bodyPr>
          <a:lstStyle/>
          <a:p>
            <a:pPr>
              <a:buFontTx/>
              <a:buChar char="•"/>
            </a:pPr>
            <a:r>
              <a:rPr lang="en-US" sz="1000" b="1">
                <a:solidFill>
                  <a:schemeClr val="tx2"/>
                </a:solidFill>
                <a:latin typeface="Arial Narrow" pitchFamily="34" charset="0"/>
              </a:rPr>
              <a:t> Prototyping</a:t>
            </a:r>
          </a:p>
        </p:txBody>
      </p:sp>
      <p:sp>
        <p:nvSpPr>
          <p:cNvPr id="81953" name="Text Box 34"/>
          <p:cNvSpPr txBox="1">
            <a:spLocks noChangeArrowheads="1"/>
          </p:cNvSpPr>
          <p:nvPr/>
        </p:nvSpPr>
        <p:spPr bwMode="auto">
          <a:xfrm>
            <a:off x="2755900" y="2374900"/>
            <a:ext cx="865188" cy="246063"/>
          </a:xfrm>
          <a:prstGeom prst="rect">
            <a:avLst/>
          </a:prstGeom>
          <a:noFill/>
          <a:ln w="9525">
            <a:noFill/>
            <a:miter lim="800000"/>
            <a:headEnd/>
            <a:tailEnd/>
          </a:ln>
        </p:spPr>
        <p:txBody>
          <a:bodyPr wrap="none">
            <a:spAutoFit/>
          </a:bodyPr>
          <a:lstStyle/>
          <a:p>
            <a:pPr>
              <a:buFontTx/>
              <a:buChar char="•"/>
            </a:pPr>
            <a:r>
              <a:rPr lang="en-US" sz="1000" b="1">
                <a:solidFill>
                  <a:schemeClr val="tx2"/>
                </a:solidFill>
                <a:latin typeface="Arial Narrow" pitchFamily="34" charset="0"/>
              </a:rPr>
              <a:t> Field testing</a:t>
            </a:r>
          </a:p>
        </p:txBody>
      </p:sp>
      <p:sp>
        <p:nvSpPr>
          <p:cNvPr id="81954" name="Text Box 35"/>
          <p:cNvSpPr txBox="1">
            <a:spLocks noChangeArrowheads="1"/>
          </p:cNvSpPr>
          <p:nvPr/>
        </p:nvSpPr>
        <p:spPr bwMode="auto">
          <a:xfrm>
            <a:off x="6811963" y="2352675"/>
            <a:ext cx="908050" cy="246063"/>
          </a:xfrm>
          <a:prstGeom prst="rect">
            <a:avLst/>
          </a:prstGeom>
          <a:noFill/>
          <a:ln w="9525">
            <a:noFill/>
            <a:miter lim="800000"/>
            <a:headEnd/>
            <a:tailEnd/>
          </a:ln>
        </p:spPr>
        <p:txBody>
          <a:bodyPr wrap="none">
            <a:spAutoFit/>
          </a:bodyPr>
          <a:lstStyle/>
          <a:p>
            <a:pPr>
              <a:buFontTx/>
              <a:buChar char="•"/>
            </a:pPr>
            <a:r>
              <a:rPr lang="en-US" sz="1000" b="1">
                <a:solidFill>
                  <a:schemeClr val="tx2"/>
                </a:solidFill>
                <a:latin typeface="Arial Narrow" pitchFamily="34" charset="0"/>
              </a:rPr>
              <a:t> National Grid</a:t>
            </a:r>
          </a:p>
        </p:txBody>
      </p:sp>
      <p:sp>
        <p:nvSpPr>
          <p:cNvPr id="81955" name="Text Box 36"/>
          <p:cNvSpPr txBox="1">
            <a:spLocks noChangeArrowheads="1"/>
          </p:cNvSpPr>
          <p:nvPr/>
        </p:nvSpPr>
        <p:spPr bwMode="auto">
          <a:xfrm>
            <a:off x="3127375" y="5864225"/>
            <a:ext cx="511175" cy="307975"/>
          </a:xfrm>
          <a:prstGeom prst="rect">
            <a:avLst/>
          </a:prstGeom>
          <a:noFill/>
          <a:ln w="9525">
            <a:noFill/>
            <a:miter lim="800000"/>
            <a:headEnd/>
            <a:tailEnd/>
          </a:ln>
        </p:spPr>
        <p:txBody>
          <a:bodyPr wrap="none">
            <a:spAutoFit/>
          </a:bodyPr>
          <a:lstStyle/>
          <a:p>
            <a:r>
              <a:rPr lang="en-US" sz="1400" b="1">
                <a:solidFill>
                  <a:srgbClr val="C00000"/>
                </a:solidFill>
                <a:latin typeface="Arial Narrow" pitchFamily="34" charset="0"/>
              </a:rPr>
              <a:t>2010</a:t>
            </a:r>
          </a:p>
        </p:txBody>
      </p:sp>
      <p:sp>
        <p:nvSpPr>
          <p:cNvPr id="81956" name="Text Box 37"/>
          <p:cNvSpPr txBox="1">
            <a:spLocks noChangeArrowheads="1"/>
          </p:cNvSpPr>
          <p:nvPr/>
        </p:nvSpPr>
        <p:spPr bwMode="auto">
          <a:xfrm>
            <a:off x="5210175" y="5864225"/>
            <a:ext cx="511175" cy="307975"/>
          </a:xfrm>
          <a:prstGeom prst="rect">
            <a:avLst/>
          </a:prstGeom>
          <a:noFill/>
          <a:ln w="9525">
            <a:noFill/>
            <a:miter lim="800000"/>
            <a:headEnd/>
            <a:tailEnd/>
          </a:ln>
        </p:spPr>
        <p:txBody>
          <a:bodyPr wrap="none">
            <a:spAutoFit/>
          </a:bodyPr>
          <a:lstStyle/>
          <a:p>
            <a:r>
              <a:rPr lang="en-US" sz="1400" b="1">
                <a:solidFill>
                  <a:schemeClr val="tx2"/>
                </a:solidFill>
                <a:latin typeface="Arial Narrow" pitchFamily="34" charset="0"/>
              </a:rPr>
              <a:t>2020</a:t>
            </a:r>
          </a:p>
        </p:txBody>
      </p:sp>
      <p:sp>
        <p:nvSpPr>
          <p:cNvPr id="81957" name="Text Box 38"/>
          <p:cNvSpPr txBox="1">
            <a:spLocks noChangeArrowheads="1"/>
          </p:cNvSpPr>
          <p:nvPr/>
        </p:nvSpPr>
        <p:spPr bwMode="auto">
          <a:xfrm>
            <a:off x="7110413" y="5864225"/>
            <a:ext cx="511175" cy="307975"/>
          </a:xfrm>
          <a:prstGeom prst="rect">
            <a:avLst/>
          </a:prstGeom>
          <a:noFill/>
          <a:ln w="9525">
            <a:noFill/>
            <a:miter lim="800000"/>
            <a:headEnd/>
            <a:tailEnd/>
          </a:ln>
        </p:spPr>
        <p:txBody>
          <a:bodyPr wrap="none">
            <a:spAutoFit/>
          </a:bodyPr>
          <a:lstStyle/>
          <a:p>
            <a:r>
              <a:rPr lang="en-US" sz="1400" b="1">
                <a:solidFill>
                  <a:schemeClr val="tx2"/>
                </a:solidFill>
                <a:latin typeface="Arial Narrow" pitchFamily="34" charset="0"/>
              </a:rPr>
              <a:t>2030</a:t>
            </a:r>
          </a:p>
        </p:txBody>
      </p:sp>
      <p:sp>
        <p:nvSpPr>
          <p:cNvPr id="81958" name="Text Box 39"/>
          <p:cNvSpPr txBox="1">
            <a:spLocks noChangeArrowheads="1"/>
          </p:cNvSpPr>
          <p:nvPr/>
        </p:nvSpPr>
        <p:spPr bwMode="auto">
          <a:xfrm>
            <a:off x="6477000" y="3595688"/>
            <a:ext cx="2024063" cy="708025"/>
          </a:xfrm>
          <a:prstGeom prst="rect">
            <a:avLst/>
          </a:prstGeom>
          <a:noFill/>
          <a:ln w="9525">
            <a:noFill/>
            <a:miter lim="800000"/>
            <a:headEnd/>
            <a:tailEnd/>
          </a:ln>
        </p:spPr>
        <p:txBody>
          <a:bodyPr>
            <a:spAutoFit/>
          </a:bodyPr>
          <a:lstStyle/>
          <a:p>
            <a:pPr marL="55563" indent="-55563">
              <a:buFontTx/>
              <a:buChar char="•"/>
            </a:pPr>
            <a:r>
              <a:rPr lang="en-US" sz="1000" b="1">
                <a:solidFill>
                  <a:schemeClr val="tx2"/>
                </a:solidFill>
                <a:latin typeface="Arial Narrow" pitchFamily="34" charset="0"/>
              </a:rPr>
              <a:t>Established manufacturing infrastructure</a:t>
            </a:r>
          </a:p>
          <a:p>
            <a:pPr marL="55563" indent="-55563">
              <a:buFontTx/>
              <a:buChar char="•"/>
            </a:pPr>
            <a:r>
              <a:rPr lang="en-US" sz="1000" b="1">
                <a:solidFill>
                  <a:schemeClr val="tx2"/>
                </a:solidFill>
                <a:latin typeface="Arial Narrow" pitchFamily="34" charset="0"/>
              </a:rPr>
              <a:t>Established distribution and servicing infrastructure</a:t>
            </a:r>
          </a:p>
        </p:txBody>
      </p:sp>
      <p:sp>
        <p:nvSpPr>
          <p:cNvPr id="81959" name="Text Box 40"/>
          <p:cNvSpPr txBox="1">
            <a:spLocks noChangeArrowheads="1"/>
          </p:cNvSpPr>
          <p:nvPr/>
        </p:nvSpPr>
        <p:spPr bwMode="auto">
          <a:xfrm>
            <a:off x="3886200" y="4410075"/>
            <a:ext cx="2209800" cy="708025"/>
          </a:xfrm>
          <a:prstGeom prst="rect">
            <a:avLst/>
          </a:prstGeom>
          <a:noFill/>
          <a:ln w="9525">
            <a:noFill/>
            <a:miter lim="800000"/>
            <a:headEnd/>
            <a:tailEnd/>
          </a:ln>
        </p:spPr>
        <p:txBody>
          <a:bodyPr>
            <a:spAutoFit/>
          </a:bodyPr>
          <a:lstStyle/>
          <a:p>
            <a:pPr marL="55563" indent="-55563">
              <a:buFontTx/>
              <a:buChar char="•"/>
            </a:pPr>
            <a:r>
              <a:rPr lang="en-US" sz="1000" b="1">
                <a:solidFill>
                  <a:schemeClr val="tx2"/>
                </a:solidFill>
                <a:latin typeface="Arial Narrow" pitchFamily="34" charset="0"/>
              </a:rPr>
              <a:t>Jurisdiction issues clarified</a:t>
            </a:r>
          </a:p>
          <a:p>
            <a:pPr marL="55563" indent="-55563">
              <a:buFontTx/>
              <a:buChar char="•"/>
            </a:pPr>
            <a:r>
              <a:rPr lang="en-US" sz="1000" b="1">
                <a:solidFill>
                  <a:schemeClr val="tx2"/>
                </a:solidFill>
                <a:latin typeface="Arial Narrow" pitchFamily="34" charset="0"/>
              </a:rPr>
              <a:t>Regional Planning processes in place</a:t>
            </a:r>
          </a:p>
          <a:p>
            <a:pPr marL="55563" indent="-55563">
              <a:buFontTx/>
              <a:buChar char="•"/>
            </a:pPr>
            <a:r>
              <a:rPr lang="en-US" sz="1000" b="1">
                <a:solidFill>
                  <a:schemeClr val="tx2"/>
                </a:solidFill>
                <a:latin typeface="Arial Narrow" pitchFamily="34" charset="0"/>
              </a:rPr>
              <a:t>Market power prevention mechanisms in place</a:t>
            </a:r>
          </a:p>
        </p:txBody>
      </p:sp>
      <p:sp>
        <p:nvSpPr>
          <p:cNvPr id="81960" name="Text Box 41"/>
          <p:cNvSpPr txBox="1">
            <a:spLocks noChangeArrowheads="1"/>
          </p:cNvSpPr>
          <p:nvPr/>
        </p:nvSpPr>
        <p:spPr bwMode="auto">
          <a:xfrm>
            <a:off x="6096000" y="4433888"/>
            <a:ext cx="1828800" cy="554037"/>
          </a:xfrm>
          <a:prstGeom prst="rect">
            <a:avLst/>
          </a:prstGeom>
          <a:noFill/>
          <a:ln w="9525">
            <a:noFill/>
            <a:miter lim="800000"/>
            <a:headEnd/>
            <a:tailEnd/>
          </a:ln>
        </p:spPr>
        <p:txBody>
          <a:bodyPr>
            <a:spAutoFit/>
          </a:bodyPr>
          <a:lstStyle/>
          <a:p>
            <a:pPr marL="55563" indent="-55563">
              <a:buFontTx/>
              <a:buChar char="•"/>
            </a:pPr>
            <a:r>
              <a:rPr lang="en-US" sz="1000" b="1">
                <a:solidFill>
                  <a:schemeClr val="tx2"/>
                </a:solidFill>
                <a:latin typeface="Arial Narrow" pitchFamily="34" charset="0"/>
              </a:rPr>
              <a:t>Regulations and markets in equilibrium and functioning properly</a:t>
            </a:r>
          </a:p>
        </p:txBody>
      </p:sp>
      <p:sp>
        <p:nvSpPr>
          <p:cNvPr id="81961" name="Text Box 42"/>
          <p:cNvSpPr txBox="1">
            <a:spLocks noChangeArrowheads="1"/>
          </p:cNvSpPr>
          <p:nvPr/>
        </p:nvSpPr>
        <p:spPr bwMode="auto">
          <a:xfrm>
            <a:off x="3657600" y="5119688"/>
            <a:ext cx="1981200" cy="708025"/>
          </a:xfrm>
          <a:prstGeom prst="rect">
            <a:avLst/>
          </a:prstGeom>
          <a:noFill/>
          <a:ln w="9525">
            <a:noFill/>
            <a:miter lim="800000"/>
            <a:headEnd/>
            <a:tailEnd/>
          </a:ln>
        </p:spPr>
        <p:txBody>
          <a:bodyPr>
            <a:spAutoFit/>
          </a:bodyPr>
          <a:lstStyle/>
          <a:p>
            <a:pPr marL="55563" indent="-55563">
              <a:buFontTx/>
              <a:buChar char="•"/>
            </a:pPr>
            <a:r>
              <a:rPr lang="en-US" sz="1000" b="1">
                <a:solidFill>
                  <a:schemeClr val="tx2"/>
                </a:solidFill>
                <a:latin typeface="Arial Narrow" pitchFamily="34" charset="0"/>
              </a:rPr>
              <a:t>Public-private partnership highly effective, running smoothly, and achieving a high level of leverage and cost sharing</a:t>
            </a:r>
          </a:p>
        </p:txBody>
      </p:sp>
      <p:sp>
        <p:nvSpPr>
          <p:cNvPr id="81962" name="Text Box 43"/>
          <p:cNvSpPr txBox="1">
            <a:spLocks noChangeArrowheads="1"/>
          </p:cNvSpPr>
          <p:nvPr/>
        </p:nvSpPr>
        <p:spPr bwMode="auto">
          <a:xfrm>
            <a:off x="5791200" y="5195888"/>
            <a:ext cx="1676400" cy="554037"/>
          </a:xfrm>
          <a:prstGeom prst="rect">
            <a:avLst/>
          </a:prstGeom>
          <a:noFill/>
          <a:ln w="9525">
            <a:noFill/>
            <a:miter lim="800000"/>
            <a:headEnd/>
            <a:tailEnd/>
          </a:ln>
        </p:spPr>
        <p:txBody>
          <a:bodyPr>
            <a:spAutoFit/>
          </a:bodyPr>
          <a:lstStyle/>
          <a:p>
            <a:pPr marL="55563" indent="-55563">
              <a:buFontTx/>
              <a:buChar char="•"/>
            </a:pPr>
            <a:r>
              <a:rPr lang="en-US" sz="1000" b="1">
                <a:solidFill>
                  <a:schemeClr val="tx2"/>
                </a:solidFill>
                <a:latin typeface="Arial Narrow" pitchFamily="34" charset="0"/>
              </a:rPr>
              <a:t>Public-private partnerships efficient, effective and have global reach</a:t>
            </a:r>
          </a:p>
        </p:txBody>
      </p:sp>
      <p:sp>
        <p:nvSpPr>
          <p:cNvPr id="44" name="Date Placeholder 43"/>
          <p:cNvSpPr>
            <a:spLocks noGrp="1"/>
          </p:cNvSpPr>
          <p:nvPr>
            <p:ph type="dt" sz="half" idx="10"/>
          </p:nvPr>
        </p:nvSpPr>
        <p:spPr/>
        <p:txBody>
          <a:bodyPr/>
          <a:lstStyle/>
          <a:p>
            <a:pPr>
              <a:defRPr/>
            </a:pPr>
            <a:r>
              <a:rPr lang="en-US" smtClean="0"/>
              <a:t>11/15/2011 DRAFT</a:t>
            </a: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7" name="Straight Connector 36"/>
          <p:cNvCxnSpPr/>
          <p:nvPr/>
        </p:nvCxnSpPr>
        <p:spPr>
          <a:xfrm flipV="1">
            <a:off x="8267700" y="1066800"/>
            <a:ext cx="0" cy="426720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V="1">
            <a:off x="2933700" y="1096963"/>
            <a:ext cx="38100" cy="4237037"/>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1085850" y="1066800"/>
            <a:ext cx="38100" cy="434340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 name="Straight Connector 34"/>
          <p:cNvCxnSpPr/>
          <p:nvPr/>
        </p:nvCxnSpPr>
        <p:spPr>
          <a:xfrm flipV="1">
            <a:off x="4381500" y="1096963"/>
            <a:ext cx="0" cy="426720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 name="Straight Connector 36"/>
          <p:cNvCxnSpPr/>
          <p:nvPr/>
        </p:nvCxnSpPr>
        <p:spPr>
          <a:xfrm flipV="1">
            <a:off x="6743700" y="1020763"/>
            <a:ext cx="38100" cy="457200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3974" name="Title 1"/>
          <p:cNvSpPr>
            <a:spLocks noGrp="1"/>
          </p:cNvSpPr>
          <p:nvPr>
            <p:ph type="title"/>
          </p:nvPr>
        </p:nvSpPr>
        <p:spPr>
          <a:xfrm>
            <a:off x="457200" y="0"/>
            <a:ext cx="8229600" cy="990600"/>
          </a:xfrm>
        </p:spPr>
        <p:txBody>
          <a:bodyPr/>
          <a:lstStyle/>
          <a:p>
            <a:pPr eaLnBrk="1" hangingPunct="1"/>
            <a:r>
              <a:rPr lang="en-US" smtClean="0"/>
              <a:t>Grid Investment Drivers over Time</a:t>
            </a:r>
          </a:p>
        </p:txBody>
      </p:sp>
      <p:sp>
        <p:nvSpPr>
          <p:cNvPr id="5" name="Slide Number Placeholder 4"/>
          <p:cNvSpPr>
            <a:spLocks noGrp="1"/>
          </p:cNvSpPr>
          <p:nvPr>
            <p:ph type="sldNum" sz="quarter" idx="12"/>
          </p:nvPr>
        </p:nvSpPr>
        <p:spPr>
          <a:xfrm>
            <a:off x="6553200" y="5973763"/>
            <a:ext cx="2133600" cy="365125"/>
          </a:xfrm>
        </p:spPr>
        <p:txBody>
          <a:bodyPr/>
          <a:lstStyle/>
          <a:p>
            <a:pPr>
              <a:defRPr/>
            </a:pPr>
            <a:fld id="{EB6C6191-70B6-439A-9E48-C06B6B5C8F1A}" type="slidenum">
              <a:rPr lang="en-US"/>
              <a:pPr>
                <a:defRPr/>
              </a:pPr>
              <a:t>5</a:t>
            </a:fld>
            <a:endParaRPr lang="en-US" dirty="0"/>
          </a:p>
        </p:txBody>
      </p:sp>
      <p:sp>
        <p:nvSpPr>
          <p:cNvPr id="6" name="Rectangle 5"/>
          <p:cNvSpPr/>
          <p:nvPr/>
        </p:nvSpPr>
        <p:spPr>
          <a:xfrm>
            <a:off x="917575" y="2849562"/>
            <a:ext cx="7924800" cy="963613"/>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0" scaled="1"/>
            <a:tileRect/>
          </a:gra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200" i="1" dirty="0">
                <a:solidFill>
                  <a:schemeClr val="bg1"/>
                </a:solidFill>
                <a:cs typeface="Arial" charset="0"/>
              </a:rPr>
              <a:t>	Generation-focused 		</a:t>
            </a:r>
          </a:p>
          <a:p>
            <a:pPr>
              <a:defRPr/>
            </a:pPr>
            <a:r>
              <a:rPr lang="en-US" sz="1200" i="1" dirty="0">
                <a:solidFill>
                  <a:schemeClr val="bg1"/>
                </a:solidFill>
                <a:cs typeface="Arial" charset="0"/>
              </a:rPr>
              <a:t>		Transmission for Reliability				PMUs	</a:t>
            </a:r>
          </a:p>
          <a:p>
            <a:pPr>
              <a:defRPr/>
            </a:pPr>
            <a:r>
              <a:rPr lang="en-US" sz="1200" i="1" dirty="0">
                <a:solidFill>
                  <a:schemeClr val="bg1"/>
                </a:solidFill>
                <a:cs typeface="Arial" charset="0"/>
              </a:rPr>
              <a:t>                                          		Energy Storage                     		Smart Grid Demos    Real-Time Data</a:t>
            </a:r>
          </a:p>
          <a:p>
            <a:pPr>
              <a:defRPr/>
            </a:pPr>
            <a:r>
              <a:rPr lang="en-US" sz="1200" i="1" dirty="0">
                <a:solidFill>
                  <a:schemeClr val="bg1"/>
                </a:solidFill>
                <a:cs typeface="Arial" charset="0"/>
              </a:rPr>
              <a:t>			Cyber  Awareness        Power Electronics 	Mathematics for Complex System</a:t>
            </a:r>
          </a:p>
        </p:txBody>
      </p:sp>
      <p:sp>
        <p:nvSpPr>
          <p:cNvPr id="7" name="Rectangle 6"/>
          <p:cNvSpPr/>
          <p:nvPr/>
        </p:nvSpPr>
        <p:spPr>
          <a:xfrm>
            <a:off x="914400" y="4114800"/>
            <a:ext cx="7924800" cy="914400"/>
          </a:xfrm>
          <a:prstGeom prst="rect">
            <a:avLst/>
          </a:prstGeom>
          <a:gradFill flip="none" rotWithShape="1">
            <a:gsLst>
              <a:gs pos="0">
                <a:srgbClr val="CA6A68">
                  <a:shade val="30000"/>
                  <a:satMod val="115000"/>
                </a:srgbClr>
              </a:gs>
              <a:gs pos="50000">
                <a:srgbClr val="CA6A68">
                  <a:shade val="67500"/>
                  <a:satMod val="115000"/>
                </a:srgbClr>
              </a:gs>
              <a:gs pos="100000">
                <a:srgbClr val="CA6A68">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sz="1200" i="1" dirty="0">
                <a:solidFill>
                  <a:schemeClr val="bg1"/>
                </a:solidFill>
              </a:rPr>
              <a:t>	                    RTO/ISOs   		          Federal Smart          Regional Transmission      Regional Plans</a:t>
            </a:r>
          </a:p>
          <a:p>
            <a:pPr fontAlgn="auto">
              <a:spcBef>
                <a:spcPts val="0"/>
              </a:spcBef>
              <a:spcAft>
                <a:spcPts val="0"/>
              </a:spcAft>
              <a:defRPr/>
            </a:pPr>
            <a:r>
              <a:rPr lang="en-US" sz="1200" i="1" dirty="0">
                <a:solidFill>
                  <a:schemeClr val="bg1"/>
                </a:solidFill>
              </a:rPr>
              <a:t>				        Grid Task Force                     Planning              &amp; Cost Allocation</a:t>
            </a:r>
          </a:p>
          <a:p>
            <a:pPr fontAlgn="auto">
              <a:spcBef>
                <a:spcPts val="0"/>
              </a:spcBef>
              <a:spcAft>
                <a:spcPts val="0"/>
              </a:spcAft>
              <a:defRPr/>
            </a:pPr>
            <a:r>
              <a:rPr lang="en-US" sz="1200" i="1" dirty="0">
                <a:solidFill>
                  <a:schemeClr val="bg1"/>
                </a:solidFill>
              </a:rPr>
              <a:t>         Transmission </a:t>
            </a:r>
          </a:p>
          <a:p>
            <a:pPr fontAlgn="auto">
              <a:spcBef>
                <a:spcPts val="0"/>
              </a:spcBef>
              <a:spcAft>
                <a:spcPts val="0"/>
              </a:spcAft>
              <a:defRPr/>
            </a:pPr>
            <a:r>
              <a:rPr lang="en-US" sz="1200" i="1" dirty="0">
                <a:solidFill>
                  <a:schemeClr val="bg1"/>
                </a:solidFill>
              </a:rPr>
              <a:t>        Investment slows        Regional Interdependence                                              Interconnection-Wide Transmission Planning</a:t>
            </a:r>
          </a:p>
        </p:txBody>
      </p:sp>
      <p:sp>
        <p:nvSpPr>
          <p:cNvPr id="8" name="Rounded Rectangle 7"/>
          <p:cNvSpPr/>
          <p:nvPr/>
        </p:nvSpPr>
        <p:spPr>
          <a:xfrm>
            <a:off x="228600" y="2819400"/>
            <a:ext cx="762000" cy="1066799"/>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fontAlgn="auto">
              <a:spcBef>
                <a:spcPts val="0"/>
              </a:spcBef>
              <a:spcAft>
                <a:spcPts val="0"/>
              </a:spcAft>
              <a:defRPr/>
            </a:pPr>
            <a:r>
              <a:rPr lang="en-US" sz="1200" dirty="0">
                <a:latin typeface="Impact" pitchFamily="34" charset="0"/>
              </a:rPr>
              <a:t>Technologies</a:t>
            </a:r>
          </a:p>
        </p:txBody>
      </p:sp>
      <p:sp>
        <p:nvSpPr>
          <p:cNvPr id="9" name="Rounded Rectangle 8"/>
          <p:cNvSpPr/>
          <p:nvPr/>
        </p:nvSpPr>
        <p:spPr>
          <a:xfrm>
            <a:off x="228600" y="4038600"/>
            <a:ext cx="762000" cy="1066800"/>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fontAlgn="auto">
              <a:spcBef>
                <a:spcPts val="0"/>
              </a:spcBef>
              <a:spcAft>
                <a:spcPts val="0"/>
              </a:spcAft>
              <a:defRPr/>
            </a:pPr>
            <a:r>
              <a:rPr lang="en-US" sz="1200" dirty="0">
                <a:latin typeface="Impact" pitchFamily="34" charset="0"/>
              </a:rPr>
              <a:t>Markets &amp;  Operations</a:t>
            </a:r>
          </a:p>
        </p:txBody>
      </p:sp>
      <p:sp>
        <p:nvSpPr>
          <p:cNvPr id="10" name="Rectangle 9"/>
          <p:cNvSpPr/>
          <p:nvPr/>
        </p:nvSpPr>
        <p:spPr>
          <a:xfrm>
            <a:off x="914400" y="1600200"/>
            <a:ext cx="7924800" cy="990600"/>
          </a:xfrm>
          <a:prstGeom prst="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200" i="1" dirty="0" err="1">
                <a:solidFill>
                  <a:schemeClr val="bg1"/>
                </a:solidFill>
                <a:cs typeface="Arial" charset="0"/>
              </a:rPr>
              <a:t>EPAct</a:t>
            </a:r>
            <a:r>
              <a:rPr lang="en-US" sz="1200" i="1" dirty="0">
                <a:solidFill>
                  <a:schemeClr val="bg1"/>
                </a:solidFill>
                <a:cs typeface="Arial" charset="0"/>
              </a:rPr>
              <a:t> 1992                          State RPSs                 </a:t>
            </a:r>
            <a:r>
              <a:rPr lang="en-US" sz="1200" i="1" dirty="0" err="1">
                <a:solidFill>
                  <a:schemeClr val="bg1"/>
                </a:solidFill>
                <a:cs typeface="Arial" charset="0"/>
              </a:rPr>
              <a:t>EPAct</a:t>
            </a:r>
            <a:r>
              <a:rPr lang="en-US" sz="1200" i="1" dirty="0">
                <a:solidFill>
                  <a:schemeClr val="bg1"/>
                </a:solidFill>
                <a:cs typeface="Arial" charset="0"/>
              </a:rPr>
              <a:t> 2005                    EISA 2007                     Order 890                      Order 1000</a:t>
            </a:r>
          </a:p>
          <a:p>
            <a:pPr>
              <a:defRPr/>
            </a:pPr>
            <a:r>
              <a:rPr lang="en-US" sz="1200" i="1" dirty="0">
                <a:solidFill>
                  <a:schemeClr val="bg1"/>
                </a:solidFill>
                <a:cs typeface="Arial" charset="0"/>
              </a:rPr>
              <a:t>      Order 888						         ARRA	                    Order 755</a:t>
            </a:r>
          </a:p>
          <a:p>
            <a:pPr>
              <a:defRPr/>
            </a:pPr>
            <a:r>
              <a:rPr lang="en-US" sz="1200" i="1" dirty="0">
                <a:solidFill>
                  <a:schemeClr val="bg1"/>
                </a:solidFill>
                <a:cs typeface="Arial" charset="0"/>
              </a:rPr>
              <a:t>           Order 889					 EPA Utility Sector Regulations</a:t>
            </a:r>
          </a:p>
          <a:p>
            <a:pPr>
              <a:defRPr/>
            </a:pPr>
            <a:r>
              <a:rPr lang="en-US" sz="1200" i="1" dirty="0">
                <a:solidFill>
                  <a:schemeClr val="bg1"/>
                </a:solidFill>
                <a:cs typeface="Arial" charset="0"/>
              </a:rPr>
              <a:t>        PTC			     ITC 			       	</a:t>
            </a:r>
          </a:p>
        </p:txBody>
      </p:sp>
      <p:sp>
        <p:nvSpPr>
          <p:cNvPr id="12" name="Rounded Rectangle 11"/>
          <p:cNvSpPr/>
          <p:nvPr/>
        </p:nvSpPr>
        <p:spPr>
          <a:xfrm>
            <a:off x="584200" y="1009650"/>
            <a:ext cx="8559800" cy="381000"/>
          </a:xfrm>
          <a:prstGeom prst="roundRect">
            <a:avLst/>
          </a:prstGeom>
          <a:gradFill flip="none" rotWithShape="1">
            <a:gsLst>
              <a:gs pos="34000">
                <a:schemeClr val="tx1">
                  <a:lumMod val="50000"/>
                  <a:lumOff val="50000"/>
                  <a:shade val="30000"/>
                  <a:satMod val="115000"/>
                </a:schemeClr>
              </a:gs>
              <a:gs pos="50000">
                <a:schemeClr val="tx1">
                  <a:lumMod val="50000"/>
                  <a:lumOff val="50000"/>
                  <a:shade val="67500"/>
                  <a:satMod val="115000"/>
                </a:schemeClr>
              </a:gs>
              <a:gs pos="100000">
                <a:schemeClr val="tx1">
                  <a:lumMod val="50000"/>
                  <a:lumOff val="50000"/>
                  <a:shade val="100000"/>
                  <a:satMod val="115000"/>
                </a:schemeClr>
              </a:gs>
            </a:gsLst>
            <a:lin ang="0" scaled="1"/>
            <a:tileRect/>
          </a:gradFill>
          <a:ln>
            <a:noFill/>
          </a:ln>
          <a:effectLst>
            <a:innerShdw blurRad="63500" dist="50800" dir="10800000">
              <a:prstClr val="black">
                <a:alpha val="50000"/>
              </a:prstClr>
            </a:innerShdw>
          </a:effectLst>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sz="1600" dirty="0">
              <a:solidFill>
                <a:schemeClr val="bg1"/>
              </a:solidFill>
            </a:endParaRPr>
          </a:p>
        </p:txBody>
      </p:sp>
      <p:sp>
        <p:nvSpPr>
          <p:cNvPr id="83986" name="TextBox 12"/>
          <p:cNvSpPr txBox="1">
            <a:spLocks noChangeArrowheads="1"/>
          </p:cNvSpPr>
          <p:nvPr/>
        </p:nvSpPr>
        <p:spPr bwMode="auto">
          <a:xfrm>
            <a:off x="2552700" y="1009650"/>
            <a:ext cx="838200" cy="368300"/>
          </a:xfrm>
          <a:prstGeom prst="rect">
            <a:avLst/>
          </a:prstGeom>
          <a:noFill/>
          <a:ln w="9525">
            <a:noFill/>
            <a:miter lim="800000"/>
            <a:headEnd/>
            <a:tailEnd/>
          </a:ln>
        </p:spPr>
        <p:txBody>
          <a:bodyPr>
            <a:spAutoFit/>
          </a:bodyPr>
          <a:lstStyle/>
          <a:p>
            <a:r>
              <a:rPr lang="en-US">
                <a:solidFill>
                  <a:schemeClr val="bg1"/>
                </a:solidFill>
                <a:latin typeface="Calibri" pitchFamily="34" charset="0"/>
              </a:rPr>
              <a:t>2003</a:t>
            </a:r>
          </a:p>
        </p:txBody>
      </p:sp>
      <p:sp>
        <p:nvSpPr>
          <p:cNvPr id="83987" name="TextBox 13"/>
          <p:cNvSpPr txBox="1">
            <a:spLocks noChangeArrowheads="1"/>
          </p:cNvSpPr>
          <p:nvPr/>
        </p:nvSpPr>
        <p:spPr bwMode="auto">
          <a:xfrm>
            <a:off x="5353050" y="1009650"/>
            <a:ext cx="838200" cy="368300"/>
          </a:xfrm>
          <a:prstGeom prst="rect">
            <a:avLst/>
          </a:prstGeom>
          <a:noFill/>
          <a:ln w="9525">
            <a:noFill/>
            <a:miter lim="800000"/>
            <a:headEnd/>
            <a:tailEnd/>
          </a:ln>
        </p:spPr>
        <p:txBody>
          <a:bodyPr>
            <a:spAutoFit/>
          </a:bodyPr>
          <a:lstStyle/>
          <a:p>
            <a:r>
              <a:rPr lang="en-US">
                <a:solidFill>
                  <a:schemeClr val="bg1"/>
                </a:solidFill>
                <a:latin typeface="Calibri" pitchFamily="34" charset="0"/>
              </a:rPr>
              <a:t>2007</a:t>
            </a:r>
          </a:p>
        </p:txBody>
      </p:sp>
      <p:sp>
        <p:nvSpPr>
          <p:cNvPr id="83988" name="TextBox 15"/>
          <p:cNvSpPr txBox="1">
            <a:spLocks noChangeArrowheads="1"/>
          </p:cNvSpPr>
          <p:nvPr/>
        </p:nvSpPr>
        <p:spPr bwMode="auto">
          <a:xfrm>
            <a:off x="990600" y="1009650"/>
            <a:ext cx="838200" cy="368300"/>
          </a:xfrm>
          <a:prstGeom prst="rect">
            <a:avLst/>
          </a:prstGeom>
          <a:noFill/>
          <a:ln w="9525">
            <a:noFill/>
            <a:miter lim="800000"/>
            <a:headEnd/>
            <a:tailEnd/>
          </a:ln>
        </p:spPr>
        <p:txBody>
          <a:bodyPr>
            <a:spAutoFit/>
          </a:bodyPr>
          <a:lstStyle/>
          <a:p>
            <a:r>
              <a:rPr lang="en-US">
                <a:solidFill>
                  <a:schemeClr val="bg1"/>
                </a:solidFill>
                <a:latin typeface="Calibri" pitchFamily="34" charset="0"/>
              </a:rPr>
              <a:t>1990s</a:t>
            </a:r>
          </a:p>
        </p:txBody>
      </p:sp>
      <p:sp>
        <p:nvSpPr>
          <p:cNvPr id="83989" name="TextBox 16"/>
          <p:cNvSpPr txBox="1">
            <a:spLocks noChangeArrowheads="1"/>
          </p:cNvSpPr>
          <p:nvPr/>
        </p:nvSpPr>
        <p:spPr bwMode="auto">
          <a:xfrm>
            <a:off x="8153400" y="1009650"/>
            <a:ext cx="838200" cy="368300"/>
          </a:xfrm>
          <a:prstGeom prst="rect">
            <a:avLst/>
          </a:prstGeom>
          <a:noFill/>
          <a:ln w="9525">
            <a:noFill/>
            <a:miter lim="800000"/>
            <a:headEnd/>
            <a:tailEnd/>
          </a:ln>
        </p:spPr>
        <p:txBody>
          <a:bodyPr>
            <a:spAutoFit/>
          </a:bodyPr>
          <a:lstStyle/>
          <a:p>
            <a:r>
              <a:rPr lang="en-US">
                <a:solidFill>
                  <a:schemeClr val="bg1"/>
                </a:solidFill>
                <a:latin typeface="Calibri" pitchFamily="34" charset="0"/>
              </a:rPr>
              <a:t>2011</a:t>
            </a:r>
          </a:p>
        </p:txBody>
      </p:sp>
      <p:sp>
        <p:nvSpPr>
          <p:cNvPr id="83990" name="TextBox 17"/>
          <p:cNvSpPr txBox="1">
            <a:spLocks noChangeArrowheads="1"/>
          </p:cNvSpPr>
          <p:nvPr/>
        </p:nvSpPr>
        <p:spPr bwMode="auto">
          <a:xfrm>
            <a:off x="3952875" y="1009650"/>
            <a:ext cx="838200" cy="368300"/>
          </a:xfrm>
          <a:prstGeom prst="rect">
            <a:avLst/>
          </a:prstGeom>
          <a:noFill/>
          <a:ln w="9525">
            <a:noFill/>
            <a:miter lim="800000"/>
            <a:headEnd/>
            <a:tailEnd/>
          </a:ln>
        </p:spPr>
        <p:txBody>
          <a:bodyPr>
            <a:spAutoFit/>
          </a:bodyPr>
          <a:lstStyle/>
          <a:p>
            <a:pPr algn="ctr"/>
            <a:r>
              <a:rPr lang="en-US">
                <a:solidFill>
                  <a:schemeClr val="bg1"/>
                </a:solidFill>
                <a:latin typeface="Calibri" pitchFamily="34" charset="0"/>
              </a:rPr>
              <a:t>2005</a:t>
            </a:r>
          </a:p>
        </p:txBody>
      </p:sp>
      <p:sp>
        <p:nvSpPr>
          <p:cNvPr id="83991" name="TextBox 18"/>
          <p:cNvSpPr txBox="1">
            <a:spLocks noChangeArrowheads="1"/>
          </p:cNvSpPr>
          <p:nvPr/>
        </p:nvSpPr>
        <p:spPr bwMode="auto">
          <a:xfrm>
            <a:off x="6753225" y="1009650"/>
            <a:ext cx="838200" cy="368300"/>
          </a:xfrm>
          <a:prstGeom prst="rect">
            <a:avLst/>
          </a:prstGeom>
          <a:noFill/>
          <a:ln w="9525">
            <a:noFill/>
            <a:miter lim="800000"/>
            <a:headEnd/>
            <a:tailEnd/>
          </a:ln>
        </p:spPr>
        <p:txBody>
          <a:bodyPr>
            <a:spAutoFit/>
          </a:bodyPr>
          <a:lstStyle/>
          <a:p>
            <a:r>
              <a:rPr lang="en-US">
                <a:solidFill>
                  <a:schemeClr val="bg1"/>
                </a:solidFill>
                <a:latin typeface="Calibri" pitchFamily="34" charset="0"/>
              </a:rPr>
              <a:t>2009</a:t>
            </a:r>
          </a:p>
        </p:txBody>
      </p:sp>
      <p:sp>
        <p:nvSpPr>
          <p:cNvPr id="26" name="Double Wave 25"/>
          <p:cNvSpPr>
            <a:spLocks noChangeArrowheads="1"/>
          </p:cNvSpPr>
          <p:nvPr/>
        </p:nvSpPr>
        <p:spPr bwMode="auto">
          <a:xfrm rot="-5400000">
            <a:off x="8877300" y="971550"/>
            <a:ext cx="533400" cy="457200"/>
          </a:xfrm>
          <a:prstGeom prst="doubleWave">
            <a:avLst>
              <a:gd name="adj1" fmla="val 6250"/>
              <a:gd name="adj2" fmla="val 0"/>
            </a:avLst>
          </a:prstGeom>
          <a:solidFill>
            <a:schemeClr val="bg1"/>
          </a:solidFill>
          <a:ln w="25400" algn="ctr">
            <a:solidFill>
              <a:schemeClr val="bg1"/>
            </a:solidFill>
            <a:miter lim="800000"/>
            <a:headEnd/>
            <a:tailEnd/>
          </a:ln>
        </p:spPr>
        <p:txBody>
          <a:bodyPr vert="eaVert" anchor="ctr"/>
          <a:lstStyle/>
          <a:p>
            <a:pPr algn="ctr">
              <a:defRPr/>
            </a:pPr>
            <a:endParaRPr lang="en-US">
              <a:solidFill>
                <a:schemeClr val="lt1"/>
              </a:solidFill>
              <a:latin typeface="+mn-lt"/>
              <a:cs typeface="+mn-cs"/>
            </a:endParaRPr>
          </a:p>
        </p:txBody>
      </p:sp>
      <p:sp>
        <p:nvSpPr>
          <p:cNvPr id="25" name="Double Wave 24"/>
          <p:cNvSpPr>
            <a:spLocks noChangeArrowheads="1"/>
          </p:cNvSpPr>
          <p:nvPr/>
        </p:nvSpPr>
        <p:spPr bwMode="auto">
          <a:xfrm rot="-5400000">
            <a:off x="114300" y="941388"/>
            <a:ext cx="533400" cy="457200"/>
          </a:xfrm>
          <a:prstGeom prst="doubleWave">
            <a:avLst>
              <a:gd name="adj1" fmla="val 6250"/>
              <a:gd name="adj2" fmla="val 0"/>
            </a:avLst>
          </a:prstGeom>
          <a:solidFill>
            <a:schemeClr val="bg1"/>
          </a:solidFill>
          <a:ln w="25400" algn="ctr">
            <a:solidFill>
              <a:schemeClr val="bg1"/>
            </a:solidFill>
            <a:miter lim="800000"/>
            <a:headEnd/>
            <a:tailEnd/>
          </a:ln>
        </p:spPr>
        <p:txBody>
          <a:bodyPr vert="eaVert" anchor="ctr"/>
          <a:lstStyle/>
          <a:p>
            <a:pPr algn="ctr">
              <a:defRPr/>
            </a:pPr>
            <a:endParaRPr lang="en-US">
              <a:solidFill>
                <a:schemeClr val="lt1"/>
              </a:solidFill>
              <a:latin typeface="+mn-lt"/>
              <a:cs typeface="+mn-cs"/>
            </a:endParaRPr>
          </a:p>
        </p:txBody>
      </p:sp>
      <p:sp>
        <p:nvSpPr>
          <p:cNvPr id="83994" name="Oval 33"/>
          <p:cNvSpPr>
            <a:spLocks noChangeArrowheads="1"/>
          </p:cNvSpPr>
          <p:nvPr/>
        </p:nvSpPr>
        <p:spPr bwMode="auto">
          <a:xfrm>
            <a:off x="6096000" y="5257800"/>
            <a:ext cx="1295400" cy="1273175"/>
          </a:xfrm>
          <a:prstGeom prst="ellipse">
            <a:avLst/>
          </a:prstGeom>
          <a:solidFill>
            <a:srgbClr val="D9D9D9"/>
          </a:solidFill>
          <a:ln w="25400" algn="ctr">
            <a:solidFill>
              <a:srgbClr val="A6A6A6"/>
            </a:solidFill>
            <a:round/>
            <a:headEnd/>
            <a:tailEnd/>
          </a:ln>
        </p:spPr>
        <p:txBody>
          <a:bodyPr lIns="0" rIns="0" anchor="ctr"/>
          <a:lstStyle/>
          <a:p>
            <a:pPr algn="ctr"/>
            <a:r>
              <a:rPr lang="en-US" sz="1000" b="1">
                <a:latin typeface="Calibri" pitchFamily="34" charset="0"/>
              </a:rPr>
              <a:t>OATT reform;</a:t>
            </a:r>
          </a:p>
          <a:p>
            <a:pPr algn="ctr"/>
            <a:r>
              <a:rPr lang="en-US" sz="1000" b="1">
                <a:latin typeface="Calibri" pitchFamily="34" charset="0"/>
              </a:rPr>
              <a:t>Smart Grid investment; interconnection planning (ARRA) </a:t>
            </a:r>
          </a:p>
        </p:txBody>
      </p:sp>
      <p:sp>
        <p:nvSpPr>
          <p:cNvPr id="24" name="Oval 23"/>
          <p:cNvSpPr/>
          <p:nvPr/>
        </p:nvSpPr>
        <p:spPr>
          <a:xfrm>
            <a:off x="2286000" y="5257800"/>
            <a:ext cx="1295400" cy="1273175"/>
          </a:xfrm>
          <a:prstGeom prst="ellipse">
            <a:avLst/>
          </a:prstGeom>
          <a:solidFill>
            <a:schemeClr val="bg1">
              <a:lumMod val="85000"/>
            </a:schemeClr>
          </a:solidFill>
          <a:ln>
            <a:solidFill>
              <a:schemeClr val="bg1">
                <a:lumMod val="6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r>
              <a:rPr lang="en-US" sz="1050" b="1" dirty="0">
                <a:solidFill>
                  <a:schemeClr val="tx1"/>
                </a:solidFill>
              </a:rPr>
              <a:t>Northeast</a:t>
            </a:r>
            <a:r>
              <a:rPr lang="en-US" sz="1050" dirty="0">
                <a:solidFill>
                  <a:schemeClr val="tx1"/>
                </a:solidFill>
              </a:rPr>
              <a:t> </a:t>
            </a:r>
            <a:r>
              <a:rPr lang="en-US" sz="1050" b="1" dirty="0">
                <a:solidFill>
                  <a:schemeClr val="tx1"/>
                </a:solidFill>
              </a:rPr>
              <a:t>Blackout</a:t>
            </a:r>
          </a:p>
        </p:txBody>
      </p:sp>
      <p:sp>
        <p:nvSpPr>
          <p:cNvPr id="32" name="Oval 31"/>
          <p:cNvSpPr/>
          <p:nvPr/>
        </p:nvSpPr>
        <p:spPr>
          <a:xfrm>
            <a:off x="3733800" y="5257800"/>
            <a:ext cx="1295400" cy="1273175"/>
          </a:xfrm>
          <a:prstGeom prst="ellipse">
            <a:avLst/>
          </a:prstGeom>
          <a:solidFill>
            <a:schemeClr val="bg1">
              <a:lumMod val="85000"/>
            </a:schemeClr>
          </a:solidFill>
          <a:ln>
            <a:solidFill>
              <a:schemeClr val="bg1">
                <a:lumMod val="6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r>
              <a:rPr lang="en-US" sz="1050" b="1" dirty="0">
                <a:solidFill>
                  <a:schemeClr val="tx1"/>
                </a:solidFill>
              </a:rPr>
              <a:t>ERO established; mandatory reliability standards</a:t>
            </a:r>
          </a:p>
          <a:p>
            <a:pPr algn="ctr" fontAlgn="auto">
              <a:spcBef>
                <a:spcPts val="0"/>
              </a:spcBef>
              <a:spcAft>
                <a:spcPts val="0"/>
              </a:spcAft>
              <a:defRPr/>
            </a:pPr>
            <a:r>
              <a:rPr lang="en-US" sz="1050" b="1" dirty="0">
                <a:solidFill>
                  <a:schemeClr val="tx1"/>
                </a:solidFill>
              </a:rPr>
              <a:t> </a:t>
            </a:r>
          </a:p>
        </p:txBody>
      </p:sp>
      <p:sp>
        <p:nvSpPr>
          <p:cNvPr id="23" name="Oval 22"/>
          <p:cNvSpPr/>
          <p:nvPr/>
        </p:nvSpPr>
        <p:spPr>
          <a:xfrm>
            <a:off x="457200" y="5233988"/>
            <a:ext cx="1295400" cy="1273175"/>
          </a:xfrm>
          <a:prstGeom prst="ellipse">
            <a:avLst/>
          </a:prstGeom>
          <a:solidFill>
            <a:schemeClr val="bg1">
              <a:lumMod val="85000"/>
            </a:schemeClr>
          </a:solidFill>
          <a:ln>
            <a:solidFill>
              <a:schemeClr val="bg1">
                <a:lumMod val="6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r>
              <a:rPr lang="en-US" sz="1050" b="1" dirty="0">
                <a:solidFill>
                  <a:schemeClr val="tx1"/>
                </a:solidFill>
              </a:rPr>
              <a:t>Separation of G&amp;T; creation of regional operators (ISOs)</a:t>
            </a:r>
          </a:p>
        </p:txBody>
      </p:sp>
      <p:sp>
        <p:nvSpPr>
          <p:cNvPr id="22" name="Oval 21"/>
          <p:cNvSpPr/>
          <p:nvPr/>
        </p:nvSpPr>
        <p:spPr>
          <a:xfrm>
            <a:off x="7620000" y="5257800"/>
            <a:ext cx="1295400" cy="1273175"/>
          </a:xfrm>
          <a:prstGeom prst="ellipse">
            <a:avLst/>
          </a:prstGeom>
          <a:solidFill>
            <a:schemeClr val="bg1">
              <a:lumMod val="85000"/>
            </a:schemeClr>
          </a:solidFill>
          <a:ln>
            <a:solidFill>
              <a:schemeClr val="bg1">
                <a:lumMod val="6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r>
              <a:rPr lang="en-US" sz="1050" b="1" dirty="0">
                <a:solidFill>
                  <a:schemeClr val="tx1"/>
                </a:solidFill>
              </a:rPr>
              <a:t>Coordinated regional planning; cost recovery </a:t>
            </a:r>
          </a:p>
        </p:txBody>
      </p:sp>
      <p:sp>
        <p:nvSpPr>
          <p:cNvPr id="11" name="Rounded Rectangle 10"/>
          <p:cNvSpPr/>
          <p:nvPr/>
        </p:nvSpPr>
        <p:spPr>
          <a:xfrm>
            <a:off x="228600" y="1524000"/>
            <a:ext cx="762000" cy="1143000"/>
          </a:xfrm>
          <a:prstGeom prst="round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fontAlgn="auto">
              <a:spcBef>
                <a:spcPts val="0"/>
              </a:spcBef>
              <a:spcAft>
                <a:spcPts val="0"/>
              </a:spcAft>
              <a:defRPr/>
            </a:pPr>
            <a:r>
              <a:rPr lang="en-US" sz="1200">
                <a:latin typeface="Impact" pitchFamily="34" charset="0"/>
              </a:rPr>
              <a:t>Policies</a:t>
            </a:r>
            <a:endParaRPr lang="en-US" sz="1200" dirty="0">
              <a:latin typeface="Impact" pitchFamily="34" charset="0"/>
            </a:endParaRPr>
          </a:p>
        </p:txBody>
      </p:sp>
      <p:sp>
        <p:nvSpPr>
          <p:cNvPr id="84000" name="TextBox 37"/>
          <p:cNvSpPr txBox="1">
            <a:spLocks noChangeArrowheads="1"/>
          </p:cNvSpPr>
          <p:nvPr/>
        </p:nvSpPr>
        <p:spPr bwMode="auto">
          <a:xfrm>
            <a:off x="3886200" y="4408488"/>
            <a:ext cx="184150" cy="369887"/>
          </a:xfrm>
          <a:prstGeom prst="rect">
            <a:avLst/>
          </a:prstGeom>
          <a:noFill/>
          <a:ln w="9525">
            <a:noFill/>
            <a:miter lim="800000"/>
            <a:headEnd/>
            <a:tailEnd/>
          </a:ln>
        </p:spPr>
        <p:txBody>
          <a:bodyPr wrap="none">
            <a:spAutoFit/>
          </a:bodyPr>
          <a:lstStyle/>
          <a:p>
            <a:endParaRPr lang="en-US"/>
          </a:p>
        </p:txBody>
      </p:sp>
      <p:sp>
        <p:nvSpPr>
          <p:cNvPr id="30" name="Date Placeholder 29"/>
          <p:cNvSpPr>
            <a:spLocks noGrp="1"/>
          </p:cNvSpPr>
          <p:nvPr>
            <p:ph type="dt" sz="half" idx="10"/>
          </p:nvPr>
        </p:nvSpPr>
        <p:spPr/>
        <p:txBody>
          <a:bodyPr/>
          <a:lstStyle/>
          <a:p>
            <a:pPr>
              <a:defRPr/>
            </a:pPr>
            <a:r>
              <a:rPr lang="en-US" smtClean="0"/>
              <a:t>11/15/2011 DRAFT</a:t>
            </a: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Title 1"/>
          <p:cNvSpPr>
            <a:spLocks noGrp="1"/>
          </p:cNvSpPr>
          <p:nvPr>
            <p:ph type="title"/>
          </p:nvPr>
        </p:nvSpPr>
        <p:spPr>
          <a:xfrm>
            <a:off x="152400" y="381000"/>
            <a:ext cx="8763000" cy="990600"/>
          </a:xfrm>
        </p:spPr>
        <p:txBody>
          <a:bodyPr anchor="t">
            <a:normAutofit fontScale="90000"/>
          </a:bodyPr>
          <a:lstStyle/>
          <a:p>
            <a:pPr eaLnBrk="1" hangingPunct="1"/>
            <a:r>
              <a:rPr lang="en-US" sz="3200" smtClean="0"/>
              <a:t>Changes to the Grid require an intricate balance of </a:t>
            </a:r>
            <a:br>
              <a:rPr lang="en-US" sz="3200" smtClean="0"/>
            </a:br>
            <a:r>
              <a:rPr lang="en-US" sz="3200" smtClean="0"/>
              <a:t>technologies, markets, and policies</a:t>
            </a:r>
          </a:p>
        </p:txBody>
      </p:sp>
      <p:sp>
        <p:nvSpPr>
          <p:cNvPr id="20482" name="Content Placeholder 2"/>
          <p:cNvSpPr>
            <a:spLocks noGrp="1"/>
          </p:cNvSpPr>
          <p:nvPr>
            <p:ph idx="1"/>
          </p:nvPr>
        </p:nvSpPr>
        <p:spPr>
          <a:xfrm>
            <a:off x="3733800" y="1676400"/>
            <a:ext cx="5105400" cy="990600"/>
          </a:xfrm>
          <a:solidFill>
            <a:schemeClr val="bg1"/>
          </a:solidFill>
        </p:spPr>
        <p:txBody>
          <a:bodyPr rtlCol="0">
            <a:normAutofit/>
          </a:bodyPr>
          <a:lstStyle/>
          <a:p>
            <a:pPr eaLnBrk="1" fontAlgn="auto" hangingPunct="1">
              <a:spcAft>
                <a:spcPts val="0"/>
              </a:spcAft>
              <a:buFont typeface="Arial" pitchFamily="34" charset="0"/>
              <a:buChar char="•"/>
              <a:defRPr/>
            </a:pPr>
            <a:r>
              <a:rPr lang="en-US" sz="1800" b="1" i="1" dirty="0" smtClean="0">
                <a:solidFill>
                  <a:schemeClr val="accent6">
                    <a:lumMod val="75000"/>
                  </a:schemeClr>
                </a:solidFill>
              </a:rPr>
              <a:t>Policies drive markets which drives technologies </a:t>
            </a:r>
          </a:p>
          <a:p>
            <a:pPr eaLnBrk="1" fontAlgn="auto" hangingPunct="1">
              <a:spcAft>
                <a:spcPts val="0"/>
              </a:spcAft>
              <a:buFont typeface="Arial" pitchFamily="34" charset="0"/>
              <a:buChar char="•"/>
              <a:defRPr/>
            </a:pPr>
            <a:r>
              <a:rPr lang="en-US" sz="1800" b="1" i="1" dirty="0" smtClean="0">
                <a:solidFill>
                  <a:schemeClr val="accent6">
                    <a:lumMod val="75000"/>
                  </a:schemeClr>
                </a:solidFill>
              </a:rPr>
              <a:t>When finding solutions to grid challenges, all aspects need to be considered simultaneously</a:t>
            </a:r>
            <a:endParaRPr lang="en-US" b="1" i="1" dirty="0" smtClean="0">
              <a:solidFill>
                <a:schemeClr val="accent6">
                  <a:lumMod val="75000"/>
                </a:schemeClr>
              </a:solidFill>
            </a:endParaRPr>
          </a:p>
        </p:txBody>
      </p:sp>
      <p:sp>
        <p:nvSpPr>
          <p:cNvPr id="86019" name="Isosceles Triangle 3"/>
          <p:cNvSpPr>
            <a:spLocks noChangeArrowheads="1"/>
          </p:cNvSpPr>
          <p:nvPr/>
        </p:nvSpPr>
        <p:spPr bwMode="auto">
          <a:xfrm rot="10800000">
            <a:off x="4800600" y="3275013"/>
            <a:ext cx="2743200" cy="2209800"/>
          </a:xfrm>
          <a:prstGeom prst="triangle">
            <a:avLst>
              <a:gd name="adj" fmla="val 50000"/>
            </a:avLst>
          </a:prstGeom>
          <a:blipFill dpi="0" rotWithShape="0">
            <a:blip r:embed="rId3" cstate="print"/>
            <a:srcRect/>
            <a:stretch>
              <a:fillRect/>
            </a:stretch>
          </a:blipFill>
          <a:ln w="50800" algn="ctr">
            <a:solidFill>
              <a:srgbClr val="002060"/>
            </a:solidFill>
            <a:miter lim="800000"/>
            <a:headEnd/>
            <a:tailEnd/>
          </a:ln>
        </p:spPr>
        <p:txBody>
          <a:bodyPr rot="10800000" anchor="ctr"/>
          <a:lstStyle/>
          <a:p>
            <a:endParaRPr lang="en-US" sz="1600">
              <a:solidFill>
                <a:srgbClr val="FFFFFF"/>
              </a:solidFill>
              <a:latin typeface="Calibri" pitchFamily="34" charset="0"/>
            </a:endParaRPr>
          </a:p>
        </p:txBody>
      </p:sp>
      <p:sp>
        <p:nvSpPr>
          <p:cNvPr id="9222" name="TextBox 4"/>
          <p:cNvSpPr txBox="1">
            <a:spLocks noChangeArrowheads="1"/>
          </p:cNvSpPr>
          <p:nvPr/>
        </p:nvSpPr>
        <p:spPr bwMode="auto">
          <a:xfrm>
            <a:off x="4876800" y="5551488"/>
            <a:ext cx="2590800" cy="1077912"/>
          </a:xfrm>
          <a:prstGeom prst="rect">
            <a:avLst/>
          </a:prstGeom>
          <a:noFill/>
          <a:ln w="9525">
            <a:noFill/>
            <a:miter lim="800000"/>
            <a:headEnd/>
            <a:tailEnd/>
          </a:ln>
        </p:spPr>
        <p:txBody>
          <a:bodyPr>
            <a:spAutoFit/>
          </a:bodyPr>
          <a:lstStyle/>
          <a:p>
            <a:pPr algn="ctr" fontAlgn="auto">
              <a:spcBef>
                <a:spcPts val="0"/>
              </a:spcBef>
              <a:spcAft>
                <a:spcPts val="0"/>
              </a:spcAft>
              <a:defRPr/>
            </a:pPr>
            <a:r>
              <a:rPr lang="en-US" sz="1600" b="1" i="1" u="sng" dirty="0">
                <a:solidFill>
                  <a:schemeClr val="accent1">
                    <a:lumMod val="25000"/>
                  </a:schemeClr>
                </a:solidFill>
                <a:latin typeface="+mn-lt"/>
                <a:cs typeface="+mn-cs"/>
              </a:rPr>
              <a:t>Technologies</a:t>
            </a:r>
          </a:p>
          <a:p>
            <a:pPr algn="ctr" fontAlgn="auto">
              <a:spcBef>
                <a:spcPts val="0"/>
              </a:spcBef>
              <a:spcAft>
                <a:spcPts val="0"/>
              </a:spcAft>
              <a:defRPr/>
            </a:pPr>
            <a:r>
              <a:rPr lang="en-US" sz="1600" b="1" i="1" dirty="0">
                <a:solidFill>
                  <a:schemeClr val="accent1">
                    <a:lumMod val="25000"/>
                  </a:schemeClr>
                </a:solidFill>
                <a:latin typeface="+mn-lt"/>
                <a:cs typeface="+mn-cs"/>
              </a:rPr>
              <a:t>generation, infrastructure, smart grid, electric vehicles,</a:t>
            </a:r>
          </a:p>
          <a:p>
            <a:pPr algn="ctr" fontAlgn="auto">
              <a:spcBef>
                <a:spcPts val="0"/>
              </a:spcBef>
              <a:spcAft>
                <a:spcPts val="0"/>
              </a:spcAft>
              <a:defRPr/>
            </a:pPr>
            <a:r>
              <a:rPr lang="en-US" sz="1600" b="1" i="1" dirty="0">
                <a:solidFill>
                  <a:schemeClr val="accent1">
                    <a:lumMod val="25000"/>
                  </a:schemeClr>
                </a:solidFill>
                <a:latin typeface="+mn-lt"/>
                <a:cs typeface="+mn-cs"/>
              </a:rPr>
              <a:t>storage, etc.</a:t>
            </a:r>
          </a:p>
        </p:txBody>
      </p:sp>
      <p:sp>
        <p:nvSpPr>
          <p:cNvPr id="9223" name="TextBox 5"/>
          <p:cNvSpPr txBox="1">
            <a:spLocks noChangeArrowheads="1"/>
          </p:cNvSpPr>
          <p:nvPr/>
        </p:nvSpPr>
        <p:spPr bwMode="auto">
          <a:xfrm>
            <a:off x="7391400" y="3068638"/>
            <a:ext cx="1752600" cy="1568450"/>
          </a:xfrm>
          <a:prstGeom prst="rect">
            <a:avLst/>
          </a:prstGeom>
          <a:noFill/>
          <a:ln w="9525">
            <a:noFill/>
            <a:miter lim="800000"/>
            <a:headEnd/>
            <a:tailEnd/>
          </a:ln>
        </p:spPr>
        <p:txBody>
          <a:bodyPr>
            <a:spAutoFit/>
          </a:bodyPr>
          <a:lstStyle/>
          <a:p>
            <a:pPr algn="ctr" fontAlgn="auto">
              <a:spcBef>
                <a:spcPts val="0"/>
              </a:spcBef>
              <a:spcAft>
                <a:spcPts val="0"/>
              </a:spcAft>
              <a:defRPr/>
            </a:pPr>
            <a:r>
              <a:rPr lang="en-US" sz="1600" b="1" i="1" u="sng" dirty="0">
                <a:solidFill>
                  <a:schemeClr val="accent1">
                    <a:lumMod val="25000"/>
                  </a:schemeClr>
                </a:solidFill>
                <a:latin typeface="+mn-lt"/>
                <a:cs typeface="+mn-cs"/>
              </a:rPr>
              <a:t>Markets</a:t>
            </a:r>
          </a:p>
          <a:p>
            <a:pPr algn="ctr" fontAlgn="auto">
              <a:spcBef>
                <a:spcPts val="0"/>
              </a:spcBef>
              <a:spcAft>
                <a:spcPts val="0"/>
              </a:spcAft>
              <a:defRPr/>
            </a:pPr>
            <a:r>
              <a:rPr lang="en-US" sz="1600" b="1" i="1" dirty="0">
                <a:solidFill>
                  <a:schemeClr val="accent1">
                    <a:lumMod val="25000"/>
                  </a:schemeClr>
                </a:solidFill>
                <a:latin typeface="+mn-lt"/>
                <a:cs typeface="+mn-cs"/>
              </a:rPr>
              <a:t>business models, cost allocation, wholesale power trading, utilities, vendors, etc.</a:t>
            </a:r>
          </a:p>
        </p:txBody>
      </p:sp>
      <p:sp>
        <p:nvSpPr>
          <p:cNvPr id="9224" name="TextBox 6"/>
          <p:cNvSpPr txBox="1">
            <a:spLocks noChangeArrowheads="1"/>
          </p:cNvSpPr>
          <p:nvPr/>
        </p:nvSpPr>
        <p:spPr bwMode="auto">
          <a:xfrm>
            <a:off x="3505200" y="3036888"/>
            <a:ext cx="1600200" cy="1816100"/>
          </a:xfrm>
          <a:prstGeom prst="rect">
            <a:avLst/>
          </a:prstGeom>
          <a:noFill/>
          <a:ln w="9525">
            <a:noFill/>
            <a:miter lim="800000"/>
            <a:headEnd/>
            <a:tailEnd/>
          </a:ln>
        </p:spPr>
        <p:txBody>
          <a:bodyPr>
            <a:spAutoFit/>
          </a:bodyPr>
          <a:lstStyle/>
          <a:p>
            <a:pPr algn="ctr" fontAlgn="auto">
              <a:spcBef>
                <a:spcPts val="0"/>
              </a:spcBef>
              <a:spcAft>
                <a:spcPts val="0"/>
              </a:spcAft>
              <a:defRPr/>
            </a:pPr>
            <a:r>
              <a:rPr lang="en-US" sz="1600" b="1" i="1" u="sng" dirty="0">
                <a:solidFill>
                  <a:schemeClr val="accent1">
                    <a:lumMod val="25000"/>
                  </a:schemeClr>
                </a:solidFill>
                <a:latin typeface="+mn-lt"/>
                <a:cs typeface="+mn-cs"/>
              </a:rPr>
              <a:t>Policies</a:t>
            </a:r>
          </a:p>
          <a:p>
            <a:pPr algn="ctr" fontAlgn="auto">
              <a:spcBef>
                <a:spcPts val="0"/>
              </a:spcBef>
              <a:spcAft>
                <a:spcPts val="0"/>
              </a:spcAft>
              <a:defRPr/>
            </a:pPr>
            <a:r>
              <a:rPr lang="en-US" sz="1600" b="1" i="1" dirty="0">
                <a:solidFill>
                  <a:schemeClr val="accent1">
                    <a:lumMod val="25000"/>
                  </a:schemeClr>
                </a:solidFill>
                <a:latin typeface="+mn-lt"/>
                <a:cs typeface="+mn-cs"/>
              </a:rPr>
              <a:t>state RPS, federal CES, FERC, PUC’s, environmental regulations, siting, etc.</a:t>
            </a:r>
          </a:p>
        </p:txBody>
      </p:sp>
      <p:sp>
        <p:nvSpPr>
          <p:cNvPr id="86023" name="TextBox 8"/>
          <p:cNvSpPr txBox="1">
            <a:spLocks noChangeArrowheads="1"/>
          </p:cNvSpPr>
          <p:nvPr/>
        </p:nvSpPr>
        <p:spPr bwMode="auto">
          <a:xfrm>
            <a:off x="5410200" y="2884488"/>
            <a:ext cx="1600200" cy="400050"/>
          </a:xfrm>
          <a:prstGeom prst="rect">
            <a:avLst/>
          </a:prstGeom>
          <a:noFill/>
          <a:ln w="9525">
            <a:noFill/>
            <a:miter lim="800000"/>
            <a:headEnd/>
            <a:tailEnd/>
          </a:ln>
        </p:spPr>
        <p:txBody>
          <a:bodyPr>
            <a:spAutoFit/>
          </a:bodyPr>
          <a:lstStyle/>
          <a:p>
            <a:pPr algn="ctr"/>
            <a:r>
              <a:rPr lang="en-US" sz="2000" b="1">
                <a:solidFill>
                  <a:srgbClr val="002060"/>
                </a:solidFill>
                <a:latin typeface="Calibri" pitchFamily="34" charset="0"/>
              </a:rPr>
              <a:t>The Grid</a:t>
            </a:r>
          </a:p>
        </p:txBody>
      </p:sp>
      <p:sp>
        <p:nvSpPr>
          <p:cNvPr id="11" name="Content Placeholder 2"/>
          <p:cNvSpPr txBox="1">
            <a:spLocks/>
          </p:cNvSpPr>
          <p:nvPr/>
        </p:nvSpPr>
        <p:spPr bwMode="auto">
          <a:xfrm>
            <a:off x="152400" y="1798638"/>
            <a:ext cx="3352800" cy="4525962"/>
          </a:xfrm>
          <a:prstGeom prst="rect">
            <a:avLst/>
          </a:prstGeom>
          <a:solidFill>
            <a:schemeClr val="tx2">
              <a:lumMod val="20000"/>
              <a:lumOff val="80000"/>
            </a:schemeClr>
          </a:solidFill>
          <a:ln w="9525">
            <a:noFill/>
            <a:miter lim="800000"/>
            <a:headEnd/>
            <a:tailEnd/>
          </a:ln>
        </p:spPr>
        <p:txBody>
          <a:bodyPr>
            <a:normAutofit fontScale="92500"/>
          </a:bodyPr>
          <a:lstStyle>
            <a:lvl1pPr marL="342900" indent="-342900"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Font typeface="Arial" pitchFamily="34" charset="0"/>
              <a:buNone/>
              <a:defRPr/>
            </a:pPr>
            <a:r>
              <a:rPr lang="en-US" sz="1800" b="1" dirty="0" smtClean="0"/>
              <a:t>DOE’s Clean Energy Goals:</a:t>
            </a:r>
          </a:p>
          <a:p>
            <a:pPr marL="171450" indent="-171450">
              <a:spcBef>
                <a:spcPts val="0"/>
              </a:spcBef>
              <a:defRPr/>
            </a:pPr>
            <a:r>
              <a:rPr lang="en-US" sz="1600" dirty="0" smtClean="0"/>
              <a:t>By 2035, 80% of America’s electricity will come from clean energy sources</a:t>
            </a:r>
          </a:p>
          <a:p>
            <a:pPr marL="171450" indent="-171450">
              <a:spcBef>
                <a:spcPts val="0"/>
              </a:spcBef>
              <a:defRPr/>
            </a:pPr>
            <a:r>
              <a:rPr lang="en-US" sz="1600" dirty="0" smtClean="0"/>
              <a:t>Put 1 million electric vehicles on the road by 2015</a:t>
            </a:r>
          </a:p>
          <a:p>
            <a:pPr marL="171450" indent="-171450">
              <a:spcBef>
                <a:spcPts val="0"/>
              </a:spcBef>
              <a:defRPr/>
            </a:pPr>
            <a:r>
              <a:rPr lang="en-US" sz="1600" dirty="0" smtClean="0"/>
              <a:t>Energy related GHG emissions will reduce 17% by 2020 and 83% by 2050</a:t>
            </a:r>
          </a:p>
          <a:p>
            <a:pPr>
              <a:spcBef>
                <a:spcPts val="0"/>
              </a:spcBef>
              <a:defRPr/>
            </a:pPr>
            <a:endParaRPr lang="en-US" sz="1600" dirty="0" smtClean="0"/>
          </a:p>
          <a:p>
            <a:pPr marL="0" lvl="1" indent="7938">
              <a:spcBef>
                <a:spcPts val="0"/>
              </a:spcBef>
              <a:buFont typeface="Arial" pitchFamily="34" charset="0"/>
              <a:buNone/>
              <a:defRPr/>
            </a:pPr>
            <a:r>
              <a:rPr lang="en-US" sz="1800" b="1" dirty="0" smtClean="0"/>
              <a:t>Targeted Outcomes for the Grid: </a:t>
            </a:r>
            <a:endParaRPr lang="en-US" sz="1400" b="1" dirty="0" smtClean="0"/>
          </a:p>
          <a:p>
            <a:pPr marL="171450" indent="-171450">
              <a:spcBef>
                <a:spcPts val="0"/>
              </a:spcBef>
              <a:defRPr/>
            </a:pPr>
            <a:r>
              <a:rPr lang="en-US" sz="1600" dirty="0" smtClean="0"/>
              <a:t>Enable better understanding and control of our electric grid by installing more than 1000 synchrophasor measurement units by 2013. </a:t>
            </a:r>
          </a:p>
          <a:p>
            <a:pPr marL="171450" indent="-171450">
              <a:spcBef>
                <a:spcPts val="0"/>
              </a:spcBef>
              <a:defRPr/>
            </a:pPr>
            <a:r>
              <a:rPr lang="en-US" sz="1600" dirty="0" smtClean="0"/>
              <a:t>Deploy more than 26 million smart meters in American homes and businesses by 2013. </a:t>
            </a:r>
          </a:p>
          <a:p>
            <a:pPr marL="171450" indent="-171450">
              <a:spcBef>
                <a:spcPts val="0"/>
              </a:spcBef>
              <a:defRPr/>
            </a:pPr>
            <a:r>
              <a:rPr lang="en-US" sz="1600" dirty="0" smtClean="0"/>
              <a:t>Reduce utility-scale energy storage costs 30% by 2015. </a:t>
            </a:r>
          </a:p>
        </p:txBody>
      </p:sp>
      <p:sp>
        <p:nvSpPr>
          <p:cNvPr id="2" name="Slide Number Placeholder 1"/>
          <p:cNvSpPr>
            <a:spLocks noGrp="1"/>
          </p:cNvSpPr>
          <p:nvPr>
            <p:ph type="sldNum" sz="quarter" idx="12"/>
          </p:nvPr>
        </p:nvSpPr>
        <p:spPr/>
        <p:txBody>
          <a:bodyPr/>
          <a:lstStyle/>
          <a:p>
            <a:pPr>
              <a:defRPr/>
            </a:pPr>
            <a:fld id="{602EAA51-FDF4-4E8E-A8DC-1FA7A8FD9A1F}" type="slidenum">
              <a:rPr lang="en-US"/>
              <a:pPr>
                <a:defRPr/>
              </a:pPr>
              <a:t>6</a:t>
            </a:fld>
            <a:endParaRPr lang="en-US"/>
          </a:p>
        </p:txBody>
      </p:sp>
      <p:sp>
        <p:nvSpPr>
          <p:cNvPr id="12" name="Date Placeholder 11"/>
          <p:cNvSpPr>
            <a:spLocks noGrp="1"/>
          </p:cNvSpPr>
          <p:nvPr>
            <p:ph type="dt" sz="half" idx="10"/>
          </p:nvPr>
        </p:nvSpPr>
        <p:spPr/>
        <p:txBody>
          <a:bodyPr/>
          <a:lstStyle/>
          <a:p>
            <a:pPr>
              <a:defRPr/>
            </a:pPr>
            <a:r>
              <a:rPr lang="en-US" smtClean="0"/>
              <a:t>11/15/2011 DRAFT</a:t>
            </a:r>
            <a:endParaRPr lang="en-US"/>
          </a:p>
        </p:txBody>
      </p:sp>
    </p:spTree>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33400" y="1676400"/>
            <a:ext cx="8153400" cy="419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1922" name="Title 1"/>
          <p:cNvSpPr>
            <a:spLocks noGrp="1"/>
          </p:cNvSpPr>
          <p:nvPr>
            <p:ph type="title"/>
          </p:nvPr>
        </p:nvSpPr>
        <p:spPr>
          <a:xfrm>
            <a:off x="381000" y="304800"/>
            <a:ext cx="8458200" cy="1143000"/>
          </a:xfrm>
        </p:spPr>
        <p:txBody>
          <a:bodyPr anchor="t">
            <a:normAutofit fontScale="90000"/>
          </a:bodyPr>
          <a:lstStyle/>
          <a:p>
            <a:pPr eaLnBrk="1" hangingPunct="1">
              <a:defRPr/>
            </a:pPr>
            <a:r>
              <a:rPr lang="en-US" sz="3600" dirty="0" smtClean="0"/>
              <a:t>Vision for the Grid of the future will need to address multiple goals</a:t>
            </a:r>
          </a:p>
        </p:txBody>
      </p:sp>
      <p:sp>
        <p:nvSpPr>
          <p:cNvPr id="88067" name="Content Placeholder 2"/>
          <p:cNvSpPr>
            <a:spLocks noGrp="1"/>
          </p:cNvSpPr>
          <p:nvPr>
            <p:ph idx="1"/>
          </p:nvPr>
        </p:nvSpPr>
        <p:spPr>
          <a:xfrm>
            <a:off x="838200" y="1874838"/>
            <a:ext cx="7543800" cy="3763962"/>
          </a:xfrm>
        </p:spPr>
        <p:txBody>
          <a:bodyPr/>
          <a:lstStyle/>
          <a:p>
            <a:pPr marL="0" indent="0" eaLnBrk="1" hangingPunct="1">
              <a:buFont typeface="Arial" charset="0"/>
              <a:buNone/>
            </a:pPr>
            <a:r>
              <a:rPr lang="en-US" sz="2000" b="1" smtClean="0">
                <a:solidFill>
                  <a:schemeClr val="bg1"/>
                </a:solidFill>
              </a:rPr>
              <a:t>Enable a </a:t>
            </a:r>
            <a:r>
              <a:rPr lang="en-US" sz="2000" b="1" i="1" smtClean="0">
                <a:solidFill>
                  <a:schemeClr val="bg1"/>
                </a:solidFill>
              </a:rPr>
              <a:t>seamless</a:t>
            </a:r>
            <a:r>
              <a:rPr lang="en-US" sz="2000" b="1" smtClean="0">
                <a:solidFill>
                  <a:schemeClr val="bg1"/>
                </a:solidFill>
              </a:rPr>
              <a:t>, cost-effective electricity system, from generation to end use, capable of meeting the clean energy demands and capacity requirements of this century, while allowing consumer participation and electricity use as desired:</a:t>
            </a:r>
          </a:p>
          <a:p>
            <a:pPr lvl="1" eaLnBrk="1" hangingPunct="1">
              <a:buFont typeface="Wingdings" pitchFamily="2" charset="2"/>
              <a:buChar char="ü"/>
            </a:pPr>
            <a:endParaRPr lang="en-US" sz="1600" smtClean="0">
              <a:solidFill>
                <a:schemeClr val="bg1"/>
              </a:solidFill>
            </a:endParaRPr>
          </a:p>
          <a:p>
            <a:pPr lvl="1" eaLnBrk="1" hangingPunct="1">
              <a:buFont typeface="Wingdings" pitchFamily="2" charset="2"/>
              <a:buChar char="ü"/>
            </a:pPr>
            <a:r>
              <a:rPr lang="en-US" sz="1600" smtClean="0">
                <a:solidFill>
                  <a:schemeClr val="bg1"/>
                </a:solidFill>
              </a:rPr>
              <a:t>Significant scale-up of Clean Energy </a:t>
            </a:r>
            <a:r>
              <a:rPr lang="en-US" sz="1600" i="1" smtClean="0">
                <a:solidFill>
                  <a:schemeClr val="bg1"/>
                </a:solidFill>
              </a:rPr>
              <a:t>(80% by 2035)</a:t>
            </a:r>
            <a:endParaRPr lang="en-US" sz="1600" smtClean="0">
              <a:solidFill>
                <a:schemeClr val="bg1"/>
              </a:solidFill>
            </a:endParaRPr>
          </a:p>
          <a:p>
            <a:pPr lvl="1" eaLnBrk="1" hangingPunct="1">
              <a:buFont typeface="Wingdings" pitchFamily="2" charset="2"/>
              <a:buChar char="ü"/>
            </a:pPr>
            <a:r>
              <a:rPr lang="en-US" sz="1600" smtClean="0">
                <a:solidFill>
                  <a:schemeClr val="bg1"/>
                </a:solidFill>
              </a:rPr>
              <a:t>Allows 100% customer participation and choice (including distributed generation, demand-side management, electrification of transportation, and energy efficiency)</a:t>
            </a:r>
          </a:p>
          <a:p>
            <a:pPr lvl="1" eaLnBrk="1" hangingPunct="1">
              <a:buFont typeface="Wingdings" pitchFamily="2" charset="2"/>
              <a:buChar char="ü"/>
            </a:pPr>
            <a:r>
              <a:rPr lang="en-US" sz="1600" smtClean="0">
                <a:solidFill>
                  <a:schemeClr val="bg1"/>
                </a:solidFill>
              </a:rPr>
              <a:t>A 100% </a:t>
            </a:r>
            <a:r>
              <a:rPr lang="en-US" sz="1600" i="1" smtClean="0">
                <a:solidFill>
                  <a:schemeClr val="bg1"/>
                </a:solidFill>
              </a:rPr>
              <a:t>holistically</a:t>
            </a:r>
            <a:r>
              <a:rPr lang="en-US" sz="1600" smtClean="0">
                <a:solidFill>
                  <a:schemeClr val="bg1"/>
                </a:solidFill>
              </a:rPr>
              <a:t> designed system (including AC-DC hybrid configurations)</a:t>
            </a:r>
          </a:p>
          <a:p>
            <a:pPr lvl="1" eaLnBrk="1" hangingPunct="1">
              <a:buFont typeface="Wingdings" pitchFamily="2" charset="2"/>
              <a:buChar char="ü"/>
            </a:pPr>
            <a:r>
              <a:rPr lang="en-US" sz="1600" smtClean="0">
                <a:solidFill>
                  <a:schemeClr val="bg1"/>
                </a:solidFill>
              </a:rPr>
              <a:t>Global competitiveness and leadership</a:t>
            </a:r>
          </a:p>
          <a:p>
            <a:pPr lvl="1" eaLnBrk="1" hangingPunct="1">
              <a:buFont typeface="Wingdings" pitchFamily="2" charset="2"/>
              <a:buChar char="ü"/>
            </a:pPr>
            <a:r>
              <a:rPr lang="en-US" sz="1600" smtClean="0">
                <a:solidFill>
                  <a:schemeClr val="bg1"/>
                </a:solidFill>
              </a:rPr>
              <a:t>A reliable, secure, and resilient Grid</a:t>
            </a:r>
          </a:p>
          <a:p>
            <a:pPr lvl="2" eaLnBrk="1" hangingPunct="1">
              <a:buFont typeface="Arial" charset="0"/>
              <a:buNone/>
            </a:pPr>
            <a:endParaRPr lang="en-US" sz="1400" smtClean="0">
              <a:solidFill>
                <a:schemeClr val="bg1"/>
              </a:solidFill>
            </a:endParaRPr>
          </a:p>
        </p:txBody>
      </p:sp>
      <p:sp>
        <p:nvSpPr>
          <p:cNvPr id="6" name="Slide Number Placeholder 5"/>
          <p:cNvSpPr>
            <a:spLocks noGrp="1"/>
          </p:cNvSpPr>
          <p:nvPr>
            <p:ph type="sldNum" sz="quarter" idx="12"/>
          </p:nvPr>
        </p:nvSpPr>
        <p:spPr/>
        <p:txBody>
          <a:bodyPr/>
          <a:lstStyle/>
          <a:p>
            <a:pPr>
              <a:defRPr/>
            </a:pPr>
            <a:fld id="{F9C0DD12-D649-4CFF-B4DC-A9F9B9D04A46}" type="slidenum">
              <a:rPr lang="en-US"/>
              <a:pPr>
                <a:defRPr/>
              </a:pPr>
              <a:t>7</a:t>
            </a:fld>
            <a:endParaRPr lang="en-US"/>
          </a:p>
        </p:txBody>
      </p:sp>
      <p:sp>
        <p:nvSpPr>
          <p:cNvPr id="8" name="Date Placeholder 7"/>
          <p:cNvSpPr>
            <a:spLocks noGrp="1"/>
          </p:cNvSpPr>
          <p:nvPr>
            <p:ph type="dt" sz="half" idx="10"/>
          </p:nvPr>
        </p:nvSpPr>
        <p:spPr/>
        <p:txBody>
          <a:bodyPr/>
          <a:lstStyle/>
          <a:p>
            <a:pPr>
              <a:defRPr/>
            </a:pPr>
            <a:r>
              <a:rPr lang="en-US" smtClean="0"/>
              <a:t>11/15/2011 DRAFT</a:t>
            </a:r>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Straight Connector 34"/>
          <p:cNvCxnSpPr/>
          <p:nvPr/>
        </p:nvCxnSpPr>
        <p:spPr>
          <a:xfrm flipV="1">
            <a:off x="2590800" y="1524000"/>
            <a:ext cx="0" cy="388620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4038600" y="1524000"/>
            <a:ext cx="0" cy="388620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V="1">
            <a:off x="8458200" y="1524000"/>
            <a:ext cx="0" cy="388620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1676400" y="1600200"/>
            <a:ext cx="0" cy="381000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0117" name="Title 1"/>
          <p:cNvSpPr>
            <a:spLocks noGrp="1"/>
          </p:cNvSpPr>
          <p:nvPr>
            <p:ph type="title"/>
          </p:nvPr>
        </p:nvSpPr>
        <p:spPr>
          <a:xfrm>
            <a:off x="457200" y="274638"/>
            <a:ext cx="8229600" cy="792162"/>
          </a:xfrm>
        </p:spPr>
        <p:txBody>
          <a:bodyPr/>
          <a:lstStyle/>
          <a:p>
            <a:pPr eaLnBrk="1" hangingPunct="1"/>
            <a:r>
              <a:rPr lang="en-US" smtClean="0"/>
              <a:t>Moving Forward: Targets &amp; Direction </a:t>
            </a:r>
          </a:p>
        </p:txBody>
      </p:sp>
      <p:sp>
        <p:nvSpPr>
          <p:cNvPr id="5" name="Slide Number Placeholder 4"/>
          <p:cNvSpPr>
            <a:spLocks noGrp="1"/>
          </p:cNvSpPr>
          <p:nvPr>
            <p:ph type="sldNum" sz="quarter" idx="12"/>
          </p:nvPr>
        </p:nvSpPr>
        <p:spPr>
          <a:xfrm>
            <a:off x="6553200" y="6188075"/>
            <a:ext cx="2133600" cy="365125"/>
          </a:xfrm>
        </p:spPr>
        <p:txBody>
          <a:bodyPr/>
          <a:lstStyle/>
          <a:p>
            <a:pPr>
              <a:defRPr/>
            </a:pPr>
            <a:fld id="{52E2FBBD-9A22-4846-A8A2-07C15CF216EB}" type="slidenum">
              <a:rPr lang="en-US"/>
              <a:pPr>
                <a:defRPr/>
              </a:pPr>
              <a:t>8</a:t>
            </a:fld>
            <a:endParaRPr lang="en-US"/>
          </a:p>
        </p:txBody>
      </p:sp>
      <p:sp>
        <p:nvSpPr>
          <p:cNvPr id="6" name="Rectangle 5"/>
          <p:cNvSpPr/>
          <p:nvPr/>
        </p:nvSpPr>
        <p:spPr>
          <a:xfrm>
            <a:off x="914400" y="3048000"/>
            <a:ext cx="7924800" cy="9144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0" scaled="1"/>
            <a:tileRect/>
          </a:gra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sz="1200" i="1" dirty="0">
                <a:solidFill>
                  <a:schemeClr val="bg1"/>
                </a:solidFill>
              </a:rPr>
              <a:t>		   Components                                          Resilient System</a:t>
            </a:r>
          </a:p>
          <a:p>
            <a:pPr fontAlgn="auto">
              <a:spcBef>
                <a:spcPts val="0"/>
              </a:spcBef>
              <a:spcAft>
                <a:spcPts val="0"/>
              </a:spcAft>
              <a:defRPr/>
            </a:pPr>
            <a:r>
              <a:rPr lang="en-US" sz="1200" i="1" dirty="0">
                <a:solidFill>
                  <a:schemeClr val="bg1"/>
                </a:solidFill>
              </a:rPr>
              <a:t> Smart Meters/DR  	</a:t>
            </a:r>
            <a:r>
              <a:rPr lang="en-US" sz="1200" i="1" dirty="0">
                <a:solidFill>
                  <a:schemeClr val="bg1"/>
                </a:solidFill>
                <a:sym typeface="Wingdings" pitchFamily="2" charset="2"/>
              </a:rPr>
              <a:t>Distributed Generation Expansion  </a:t>
            </a:r>
            <a:r>
              <a:rPr lang="en-US" sz="1200" i="1" dirty="0">
                <a:solidFill>
                  <a:schemeClr val="bg1"/>
                </a:solidFill>
              </a:rPr>
              <a:t>			</a:t>
            </a:r>
          </a:p>
          <a:p>
            <a:pPr fontAlgn="auto">
              <a:spcBef>
                <a:spcPts val="0"/>
              </a:spcBef>
              <a:spcAft>
                <a:spcPts val="0"/>
              </a:spcAft>
              <a:defRPr/>
            </a:pPr>
            <a:r>
              <a:rPr lang="en-US" sz="1200" i="1" dirty="0">
                <a:solidFill>
                  <a:schemeClr val="bg1"/>
                </a:solidFill>
              </a:rPr>
              <a:t>       PHEV charging stations	 DC Cables </a:t>
            </a:r>
            <a:r>
              <a:rPr lang="en-US" sz="1200" i="1" dirty="0">
                <a:solidFill>
                  <a:schemeClr val="bg1"/>
                </a:solidFill>
                <a:sym typeface="Wingdings" pitchFamily="2" charset="2"/>
              </a:rPr>
              <a:t> </a:t>
            </a:r>
            <a:r>
              <a:rPr lang="en-US" sz="1200" i="1" dirty="0">
                <a:solidFill>
                  <a:schemeClr val="bg1"/>
                </a:solidFill>
              </a:rPr>
              <a:t>Offshore Renewables                                    AC/DC hybrid system</a:t>
            </a:r>
          </a:p>
          <a:p>
            <a:pPr fontAlgn="auto">
              <a:spcBef>
                <a:spcPts val="0"/>
              </a:spcBef>
              <a:spcAft>
                <a:spcPts val="0"/>
              </a:spcAft>
              <a:defRPr/>
            </a:pPr>
            <a:r>
              <a:rPr lang="en-US" sz="1200" i="1" dirty="0">
                <a:solidFill>
                  <a:schemeClr val="bg1"/>
                </a:solidFill>
              </a:rPr>
              <a:t>			</a:t>
            </a:r>
            <a:r>
              <a:rPr lang="en-US" sz="1200" i="1" dirty="0">
                <a:solidFill>
                  <a:prstClr val="white"/>
                </a:solidFill>
              </a:rPr>
              <a:t>Substation Automation</a:t>
            </a:r>
            <a:r>
              <a:rPr lang="en-US" sz="1200" i="1" dirty="0">
                <a:solidFill>
                  <a:schemeClr val="bg1"/>
                </a:solidFill>
              </a:rPr>
              <a:t> 	         Self-Healing Distribution System</a:t>
            </a:r>
          </a:p>
        </p:txBody>
      </p:sp>
      <p:sp>
        <p:nvSpPr>
          <p:cNvPr id="7" name="Rectangle 6"/>
          <p:cNvSpPr/>
          <p:nvPr/>
        </p:nvSpPr>
        <p:spPr>
          <a:xfrm>
            <a:off x="914400" y="4251325"/>
            <a:ext cx="7924800" cy="914400"/>
          </a:xfrm>
          <a:prstGeom prst="rect">
            <a:avLst/>
          </a:prstGeom>
          <a:gradFill flip="none" rotWithShape="1">
            <a:gsLst>
              <a:gs pos="0">
                <a:srgbClr val="CA6A68">
                  <a:shade val="30000"/>
                  <a:satMod val="115000"/>
                </a:srgbClr>
              </a:gs>
              <a:gs pos="50000">
                <a:srgbClr val="CA6A68">
                  <a:shade val="67500"/>
                  <a:satMod val="115000"/>
                </a:srgbClr>
              </a:gs>
              <a:gs pos="100000">
                <a:srgbClr val="CA6A68">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sz="1200" i="1" dirty="0">
                <a:solidFill>
                  <a:schemeClr val="bg1"/>
                </a:solidFill>
              </a:rPr>
              <a:t>  Static Load Growth  Expanded Load Growth  	Regional Transmission Expansion		</a:t>
            </a:r>
          </a:p>
          <a:p>
            <a:pPr fontAlgn="auto">
              <a:spcBef>
                <a:spcPts val="0"/>
              </a:spcBef>
              <a:spcAft>
                <a:spcPts val="0"/>
              </a:spcAft>
              <a:defRPr/>
            </a:pPr>
            <a:r>
              <a:rPr lang="en-US" sz="1200" i="1" dirty="0">
                <a:solidFill>
                  <a:schemeClr val="bg1"/>
                </a:solidFill>
              </a:rPr>
              <a:t>	Increased Asset Utilization 	Dynamic System Control      	               Nodes within Control Areas increase 5-10x</a:t>
            </a:r>
          </a:p>
          <a:p>
            <a:pPr fontAlgn="auto">
              <a:spcBef>
                <a:spcPts val="0"/>
              </a:spcBef>
              <a:spcAft>
                <a:spcPts val="0"/>
              </a:spcAft>
              <a:defRPr/>
            </a:pPr>
            <a:r>
              <a:rPr lang="en-US" sz="1200" i="1" dirty="0">
                <a:solidFill>
                  <a:schemeClr val="bg1"/>
                </a:solidFill>
              </a:rPr>
              <a:t>  Cyber monitoring	Expanded Visibility 	Increased potential for cyber vulnerability</a:t>
            </a:r>
          </a:p>
          <a:p>
            <a:pPr fontAlgn="auto">
              <a:spcBef>
                <a:spcPts val="0"/>
              </a:spcBef>
              <a:spcAft>
                <a:spcPts val="0"/>
              </a:spcAft>
              <a:defRPr/>
            </a:pPr>
            <a:r>
              <a:rPr lang="en-US" sz="1200" i="1" dirty="0">
                <a:solidFill>
                  <a:schemeClr val="bg1"/>
                </a:solidFill>
              </a:rPr>
              <a:t>		                      100% customer participation and choice</a:t>
            </a:r>
          </a:p>
        </p:txBody>
      </p:sp>
      <p:sp>
        <p:nvSpPr>
          <p:cNvPr id="8" name="Rounded Rectangle 7"/>
          <p:cNvSpPr/>
          <p:nvPr/>
        </p:nvSpPr>
        <p:spPr>
          <a:xfrm>
            <a:off x="228600" y="2971800"/>
            <a:ext cx="762000" cy="1066800"/>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fontAlgn="auto">
              <a:spcBef>
                <a:spcPts val="0"/>
              </a:spcBef>
              <a:spcAft>
                <a:spcPts val="0"/>
              </a:spcAft>
              <a:defRPr/>
            </a:pPr>
            <a:r>
              <a:rPr lang="en-US" sz="1200" dirty="0">
                <a:latin typeface="Impact" pitchFamily="34" charset="0"/>
              </a:rPr>
              <a:t>Technologies</a:t>
            </a:r>
          </a:p>
        </p:txBody>
      </p:sp>
      <p:sp>
        <p:nvSpPr>
          <p:cNvPr id="9" name="Rounded Rectangle 8"/>
          <p:cNvSpPr/>
          <p:nvPr/>
        </p:nvSpPr>
        <p:spPr>
          <a:xfrm>
            <a:off x="228600" y="4175125"/>
            <a:ext cx="762000" cy="1066800"/>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fontAlgn="auto">
              <a:spcBef>
                <a:spcPts val="0"/>
              </a:spcBef>
              <a:spcAft>
                <a:spcPts val="0"/>
              </a:spcAft>
              <a:defRPr/>
            </a:pPr>
            <a:r>
              <a:rPr lang="en-US" sz="1200" dirty="0">
                <a:latin typeface="Impact" pitchFamily="34" charset="0"/>
              </a:rPr>
              <a:t>Markets &amp;  Operations</a:t>
            </a:r>
          </a:p>
        </p:txBody>
      </p:sp>
      <p:sp>
        <p:nvSpPr>
          <p:cNvPr id="10" name="Rectangle 9"/>
          <p:cNvSpPr/>
          <p:nvPr/>
        </p:nvSpPr>
        <p:spPr>
          <a:xfrm>
            <a:off x="914400" y="1752600"/>
            <a:ext cx="7924800" cy="990600"/>
          </a:xfrm>
          <a:prstGeom prst="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sz="1200" i="1" dirty="0">
                <a:solidFill>
                  <a:schemeClr val="bg1"/>
                </a:solidFill>
              </a:rPr>
              <a:t> Federal/State Partnerships	 Enhanced Public/Private Partnerships	Public/Private Partnerships Effective &amp; Global</a:t>
            </a:r>
          </a:p>
          <a:p>
            <a:pPr fontAlgn="auto">
              <a:spcBef>
                <a:spcPts val="0"/>
              </a:spcBef>
              <a:spcAft>
                <a:spcPts val="0"/>
              </a:spcAft>
              <a:defRPr/>
            </a:pPr>
            <a:r>
              <a:rPr lang="en-US" sz="1200" i="1" dirty="0">
                <a:solidFill>
                  <a:schemeClr val="bg1"/>
                </a:solidFill>
              </a:rPr>
              <a:t>	Regional Plans Begin Execution, Reviewed on a Regular Basis </a:t>
            </a:r>
          </a:p>
          <a:p>
            <a:pPr fontAlgn="auto">
              <a:spcBef>
                <a:spcPts val="0"/>
              </a:spcBef>
              <a:spcAft>
                <a:spcPts val="0"/>
              </a:spcAft>
              <a:defRPr/>
            </a:pPr>
            <a:r>
              <a:rPr lang="en-US" sz="1200" i="1" dirty="0">
                <a:solidFill>
                  <a:schemeClr val="bg1"/>
                </a:solidFill>
              </a:rPr>
              <a:t>    EPA Utility Sector Regulations</a:t>
            </a:r>
          </a:p>
          <a:p>
            <a:pPr fontAlgn="auto">
              <a:spcBef>
                <a:spcPts val="0"/>
              </a:spcBef>
              <a:spcAft>
                <a:spcPts val="0"/>
              </a:spcAft>
              <a:defRPr/>
            </a:pPr>
            <a:endParaRPr lang="en-US" sz="1200" i="1" dirty="0">
              <a:solidFill>
                <a:schemeClr val="bg1"/>
              </a:solidFill>
            </a:endParaRPr>
          </a:p>
        </p:txBody>
      </p:sp>
      <p:sp>
        <p:nvSpPr>
          <p:cNvPr id="12" name="Rounded Rectangle 11"/>
          <p:cNvSpPr/>
          <p:nvPr/>
        </p:nvSpPr>
        <p:spPr>
          <a:xfrm>
            <a:off x="228600" y="1219200"/>
            <a:ext cx="8686800" cy="381000"/>
          </a:xfrm>
          <a:prstGeom prst="roundRect">
            <a:avLst/>
          </a:prstGeom>
          <a:gradFill flip="none" rotWithShape="1">
            <a:gsLst>
              <a:gs pos="34000">
                <a:schemeClr val="tx1">
                  <a:lumMod val="50000"/>
                  <a:lumOff val="50000"/>
                  <a:shade val="30000"/>
                  <a:satMod val="115000"/>
                </a:schemeClr>
              </a:gs>
              <a:gs pos="50000">
                <a:schemeClr val="tx1">
                  <a:lumMod val="50000"/>
                  <a:lumOff val="50000"/>
                  <a:shade val="67500"/>
                  <a:satMod val="115000"/>
                </a:schemeClr>
              </a:gs>
              <a:gs pos="100000">
                <a:schemeClr val="tx1">
                  <a:lumMod val="50000"/>
                  <a:lumOff val="50000"/>
                  <a:shade val="100000"/>
                  <a:satMod val="115000"/>
                </a:schemeClr>
              </a:gs>
            </a:gsLst>
            <a:lin ang="0" scaled="1"/>
            <a:tileRect/>
          </a:gradFill>
          <a:ln>
            <a:noFill/>
          </a:ln>
          <a:effectLst>
            <a:innerShdw blurRad="63500" dist="50800" dir="10800000">
              <a:prstClr val="black">
                <a:alpha val="50000"/>
              </a:prstClr>
            </a:innerShdw>
          </a:effectLst>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sz="1600" dirty="0">
              <a:solidFill>
                <a:schemeClr val="bg1"/>
              </a:solidFill>
            </a:endParaRPr>
          </a:p>
        </p:txBody>
      </p:sp>
      <p:sp>
        <p:nvSpPr>
          <p:cNvPr id="90129" name="TextBox 12"/>
          <p:cNvSpPr txBox="1">
            <a:spLocks noChangeArrowheads="1"/>
          </p:cNvSpPr>
          <p:nvPr/>
        </p:nvSpPr>
        <p:spPr bwMode="auto">
          <a:xfrm>
            <a:off x="2200275" y="1219200"/>
            <a:ext cx="838200" cy="368300"/>
          </a:xfrm>
          <a:prstGeom prst="rect">
            <a:avLst/>
          </a:prstGeom>
          <a:noFill/>
          <a:ln w="9525">
            <a:noFill/>
            <a:miter lim="800000"/>
            <a:headEnd/>
            <a:tailEnd/>
          </a:ln>
        </p:spPr>
        <p:txBody>
          <a:bodyPr>
            <a:spAutoFit/>
          </a:bodyPr>
          <a:lstStyle/>
          <a:p>
            <a:r>
              <a:rPr lang="en-US">
                <a:solidFill>
                  <a:schemeClr val="bg1"/>
                </a:solidFill>
                <a:latin typeface="Calibri" pitchFamily="34" charset="0"/>
              </a:rPr>
              <a:t>2015</a:t>
            </a:r>
          </a:p>
        </p:txBody>
      </p:sp>
      <p:sp>
        <p:nvSpPr>
          <p:cNvPr id="90130" name="TextBox 13"/>
          <p:cNvSpPr txBox="1">
            <a:spLocks noChangeArrowheads="1"/>
          </p:cNvSpPr>
          <p:nvPr/>
        </p:nvSpPr>
        <p:spPr bwMode="auto">
          <a:xfrm>
            <a:off x="5176838" y="1219200"/>
            <a:ext cx="838200" cy="368300"/>
          </a:xfrm>
          <a:prstGeom prst="rect">
            <a:avLst/>
          </a:prstGeom>
          <a:noFill/>
          <a:ln w="9525">
            <a:noFill/>
            <a:miter lim="800000"/>
            <a:headEnd/>
            <a:tailEnd/>
          </a:ln>
        </p:spPr>
        <p:txBody>
          <a:bodyPr>
            <a:spAutoFit/>
          </a:bodyPr>
          <a:lstStyle/>
          <a:p>
            <a:r>
              <a:rPr lang="en-US">
                <a:solidFill>
                  <a:schemeClr val="bg1"/>
                </a:solidFill>
                <a:latin typeface="Calibri" pitchFamily="34" charset="0"/>
              </a:rPr>
              <a:t>2025</a:t>
            </a:r>
          </a:p>
        </p:txBody>
      </p:sp>
      <p:sp>
        <p:nvSpPr>
          <p:cNvPr id="90131" name="TextBox 15"/>
          <p:cNvSpPr txBox="1">
            <a:spLocks noChangeArrowheads="1"/>
          </p:cNvSpPr>
          <p:nvPr/>
        </p:nvSpPr>
        <p:spPr bwMode="auto">
          <a:xfrm>
            <a:off x="711200" y="1219200"/>
            <a:ext cx="838200" cy="368300"/>
          </a:xfrm>
          <a:prstGeom prst="rect">
            <a:avLst/>
          </a:prstGeom>
          <a:noFill/>
          <a:ln w="9525">
            <a:noFill/>
            <a:miter lim="800000"/>
            <a:headEnd/>
            <a:tailEnd/>
          </a:ln>
        </p:spPr>
        <p:txBody>
          <a:bodyPr>
            <a:spAutoFit/>
          </a:bodyPr>
          <a:lstStyle/>
          <a:p>
            <a:r>
              <a:rPr lang="en-US">
                <a:solidFill>
                  <a:schemeClr val="bg1"/>
                </a:solidFill>
                <a:latin typeface="Calibri" pitchFamily="34" charset="0"/>
              </a:rPr>
              <a:t>2011</a:t>
            </a:r>
          </a:p>
        </p:txBody>
      </p:sp>
      <p:sp>
        <p:nvSpPr>
          <p:cNvPr id="90132" name="TextBox 16"/>
          <p:cNvSpPr txBox="1">
            <a:spLocks noChangeArrowheads="1"/>
          </p:cNvSpPr>
          <p:nvPr/>
        </p:nvSpPr>
        <p:spPr bwMode="auto">
          <a:xfrm>
            <a:off x="8153400" y="1219200"/>
            <a:ext cx="838200" cy="368300"/>
          </a:xfrm>
          <a:prstGeom prst="rect">
            <a:avLst/>
          </a:prstGeom>
          <a:noFill/>
          <a:ln w="9525">
            <a:noFill/>
            <a:miter lim="800000"/>
            <a:headEnd/>
            <a:tailEnd/>
          </a:ln>
        </p:spPr>
        <p:txBody>
          <a:bodyPr>
            <a:spAutoFit/>
          </a:bodyPr>
          <a:lstStyle/>
          <a:p>
            <a:r>
              <a:rPr lang="en-US">
                <a:solidFill>
                  <a:schemeClr val="bg1"/>
                </a:solidFill>
                <a:latin typeface="Calibri" pitchFamily="34" charset="0"/>
              </a:rPr>
              <a:t>2035</a:t>
            </a:r>
          </a:p>
        </p:txBody>
      </p:sp>
      <p:sp>
        <p:nvSpPr>
          <p:cNvPr id="90133" name="TextBox 17"/>
          <p:cNvSpPr txBox="1">
            <a:spLocks noChangeArrowheads="1"/>
          </p:cNvSpPr>
          <p:nvPr/>
        </p:nvSpPr>
        <p:spPr bwMode="auto">
          <a:xfrm>
            <a:off x="3687763" y="1219200"/>
            <a:ext cx="838200" cy="368300"/>
          </a:xfrm>
          <a:prstGeom prst="rect">
            <a:avLst/>
          </a:prstGeom>
          <a:noFill/>
          <a:ln w="9525">
            <a:noFill/>
            <a:miter lim="800000"/>
            <a:headEnd/>
            <a:tailEnd/>
          </a:ln>
        </p:spPr>
        <p:txBody>
          <a:bodyPr>
            <a:spAutoFit/>
          </a:bodyPr>
          <a:lstStyle/>
          <a:p>
            <a:pPr algn="ctr"/>
            <a:r>
              <a:rPr lang="en-US">
                <a:solidFill>
                  <a:schemeClr val="bg1"/>
                </a:solidFill>
                <a:latin typeface="Calibri" pitchFamily="34" charset="0"/>
              </a:rPr>
              <a:t>2020</a:t>
            </a:r>
          </a:p>
        </p:txBody>
      </p:sp>
      <p:sp>
        <p:nvSpPr>
          <p:cNvPr id="90134" name="TextBox 18"/>
          <p:cNvSpPr txBox="1">
            <a:spLocks noChangeArrowheads="1"/>
          </p:cNvSpPr>
          <p:nvPr/>
        </p:nvSpPr>
        <p:spPr bwMode="auto">
          <a:xfrm>
            <a:off x="6664325" y="1219200"/>
            <a:ext cx="838200" cy="368300"/>
          </a:xfrm>
          <a:prstGeom prst="rect">
            <a:avLst/>
          </a:prstGeom>
          <a:noFill/>
          <a:ln w="9525">
            <a:noFill/>
            <a:miter lim="800000"/>
            <a:headEnd/>
            <a:tailEnd/>
          </a:ln>
        </p:spPr>
        <p:txBody>
          <a:bodyPr>
            <a:spAutoFit/>
          </a:bodyPr>
          <a:lstStyle/>
          <a:p>
            <a:r>
              <a:rPr lang="en-US">
                <a:solidFill>
                  <a:schemeClr val="bg1"/>
                </a:solidFill>
                <a:latin typeface="Calibri" pitchFamily="34" charset="0"/>
              </a:rPr>
              <a:t>2030</a:t>
            </a:r>
          </a:p>
        </p:txBody>
      </p:sp>
      <p:sp>
        <p:nvSpPr>
          <p:cNvPr id="22" name="Oval 21"/>
          <p:cNvSpPr/>
          <p:nvPr/>
        </p:nvSpPr>
        <p:spPr>
          <a:xfrm>
            <a:off x="7848600" y="5394325"/>
            <a:ext cx="1143000" cy="1143000"/>
          </a:xfrm>
          <a:prstGeom prst="ellipse">
            <a:avLst/>
          </a:prstGeom>
          <a:solidFill>
            <a:schemeClr val="bg1">
              <a:lumMod val="85000"/>
            </a:schemeClr>
          </a:solidFill>
          <a:ln>
            <a:solidFill>
              <a:schemeClr val="bg1">
                <a:lumMod val="6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r>
              <a:rPr lang="en-US" sz="1050" b="1" dirty="0">
                <a:solidFill>
                  <a:schemeClr val="tx1"/>
                </a:solidFill>
              </a:rPr>
              <a:t>80% clean energy</a:t>
            </a:r>
          </a:p>
        </p:txBody>
      </p:sp>
      <p:sp>
        <p:nvSpPr>
          <p:cNvPr id="23" name="Oval 22"/>
          <p:cNvSpPr/>
          <p:nvPr/>
        </p:nvSpPr>
        <p:spPr>
          <a:xfrm>
            <a:off x="1066800" y="5394325"/>
            <a:ext cx="1143000" cy="1143000"/>
          </a:xfrm>
          <a:prstGeom prst="ellipse">
            <a:avLst/>
          </a:prstGeom>
          <a:solidFill>
            <a:schemeClr val="bg1">
              <a:lumMod val="85000"/>
            </a:schemeClr>
          </a:solidFill>
          <a:ln>
            <a:solidFill>
              <a:schemeClr val="bg1">
                <a:lumMod val="6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r>
              <a:rPr lang="en-US" sz="1050" b="1" dirty="0">
                <a:solidFill>
                  <a:schemeClr val="tx1"/>
                </a:solidFill>
              </a:rPr>
              <a:t>26M smart meters</a:t>
            </a:r>
          </a:p>
          <a:p>
            <a:pPr algn="ctr" fontAlgn="auto">
              <a:spcBef>
                <a:spcPts val="0"/>
              </a:spcBef>
              <a:spcAft>
                <a:spcPts val="0"/>
              </a:spcAft>
              <a:defRPr/>
            </a:pPr>
            <a:endParaRPr lang="en-US" sz="1050" b="1" dirty="0">
              <a:solidFill>
                <a:schemeClr val="tx1"/>
              </a:solidFill>
            </a:endParaRPr>
          </a:p>
          <a:p>
            <a:pPr algn="ctr" fontAlgn="auto">
              <a:spcBef>
                <a:spcPts val="0"/>
              </a:spcBef>
              <a:spcAft>
                <a:spcPts val="0"/>
              </a:spcAft>
              <a:defRPr/>
            </a:pPr>
            <a:r>
              <a:rPr lang="en-US" sz="1050" b="1" dirty="0">
                <a:solidFill>
                  <a:schemeClr val="tx1"/>
                </a:solidFill>
              </a:rPr>
              <a:t>1000 </a:t>
            </a:r>
            <a:r>
              <a:rPr lang="en-US" sz="1050" b="1" dirty="0" err="1">
                <a:solidFill>
                  <a:schemeClr val="tx1"/>
                </a:solidFill>
              </a:rPr>
              <a:t>synchro-phasors</a:t>
            </a:r>
            <a:endParaRPr lang="en-US" sz="1050" b="1" dirty="0">
              <a:solidFill>
                <a:schemeClr val="tx1"/>
              </a:solidFill>
            </a:endParaRPr>
          </a:p>
        </p:txBody>
      </p:sp>
      <p:sp>
        <p:nvSpPr>
          <p:cNvPr id="24" name="Oval 23"/>
          <p:cNvSpPr/>
          <p:nvPr/>
        </p:nvSpPr>
        <p:spPr>
          <a:xfrm>
            <a:off x="1981200" y="5394325"/>
            <a:ext cx="1219200" cy="1143000"/>
          </a:xfrm>
          <a:prstGeom prst="ellipse">
            <a:avLst/>
          </a:prstGeom>
          <a:solidFill>
            <a:schemeClr val="bg1">
              <a:lumMod val="85000"/>
            </a:schemeClr>
          </a:solidFill>
          <a:ln>
            <a:solidFill>
              <a:schemeClr val="bg1">
                <a:lumMod val="6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r>
              <a:rPr lang="en-US" sz="1050" b="1" dirty="0">
                <a:solidFill>
                  <a:schemeClr val="tx1"/>
                </a:solidFill>
              </a:rPr>
              <a:t>1 million EV</a:t>
            </a:r>
          </a:p>
          <a:p>
            <a:pPr algn="ctr" fontAlgn="auto">
              <a:spcBef>
                <a:spcPts val="0"/>
              </a:spcBef>
              <a:spcAft>
                <a:spcPts val="0"/>
              </a:spcAft>
              <a:defRPr/>
            </a:pPr>
            <a:endParaRPr lang="en-US" sz="1050" b="1" dirty="0">
              <a:solidFill>
                <a:schemeClr val="tx1"/>
              </a:solidFill>
            </a:endParaRPr>
          </a:p>
          <a:p>
            <a:pPr algn="ctr" fontAlgn="auto">
              <a:spcBef>
                <a:spcPts val="0"/>
              </a:spcBef>
              <a:spcAft>
                <a:spcPts val="0"/>
              </a:spcAft>
              <a:defRPr/>
            </a:pPr>
            <a:r>
              <a:rPr lang="en-US" sz="1050" b="1" dirty="0">
                <a:solidFill>
                  <a:schemeClr val="tx1"/>
                </a:solidFill>
              </a:rPr>
              <a:t>30% energy storage cost reduction</a:t>
            </a:r>
          </a:p>
        </p:txBody>
      </p:sp>
      <p:sp>
        <p:nvSpPr>
          <p:cNvPr id="30" name="Oval 29"/>
          <p:cNvSpPr/>
          <p:nvPr/>
        </p:nvSpPr>
        <p:spPr>
          <a:xfrm>
            <a:off x="3429000" y="5394325"/>
            <a:ext cx="1219200" cy="1143000"/>
          </a:xfrm>
          <a:prstGeom prst="ellipse">
            <a:avLst/>
          </a:prstGeom>
          <a:solidFill>
            <a:schemeClr val="bg1">
              <a:lumMod val="85000"/>
            </a:schemeClr>
          </a:solidFill>
          <a:ln>
            <a:solidFill>
              <a:schemeClr val="bg1">
                <a:lumMod val="6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r>
              <a:rPr lang="en-US" sz="1050" b="1" dirty="0">
                <a:solidFill>
                  <a:schemeClr val="tx1"/>
                </a:solidFill>
              </a:rPr>
              <a:t>GHG 17% reduction</a:t>
            </a:r>
          </a:p>
        </p:txBody>
      </p:sp>
      <p:sp>
        <p:nvSpPr>
          <p:cNvPr id="46" name="Double Wave 45"/>
          <p:cNvSpPr/>
          <p:nvPr/>
        </p:nvSpPr>
        <p:spPr>
          <a:xfrm rot="16200000">
            <a:off x="114300" y="1181100"/>
            <a:ext cx="533400" cy="457200"/>
          </a:xfrm>
          <a:prstGeom prst="doubleWav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 name="Rounded Rectangle 10"/>
          <p:cNvSpPr/>
          <p:nvPr/>
        </p:nvSpPr>
        <p:spPr>
          <a:xfrm>
            <a:off x="228600" y="1676400"/>
            <a:ext cx="762000" cy="1143000"/>
          </a:xfrm>
          <a:prstGeom prst="round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fontAlgn="auto">
              <a:spcBef>
                <a:spcPts val="0"/>
              </a:spcBef>
              <a:spcAft>
                <a:spcPts val="0"/>
              </a:spcAft>
              <a:defRPr/>
            </a:pPr>
            <a:r>
              <a:rPr lang="en-US" sz="1200" dirty="0">
                <a:latin typeface="Impact" pitchFamily="34" charset="0"/>
              </a:rPr>
              <a:t>Policies</a:t>
            </a:r>
          </a:p>
        </p:txBody>
      </p:sp>
      <p:sp>
        <p:nvSpPr>
          <p:cNvPr id="26" name="Date Placeholder 25"/>
          <p:cNvSpPr>
            <a:spLocks noGrp="1"/>
          </p:cNvSpPr>
          <p:nvPr>
            <p:ph type="dt" sz="half" idx="10"/>
          </p:nvPr>
        </p:nvSpPr>
        <p:spPr/>
        <p:txBody>
          <a:bodyPr/>
          <a:lstStyle/>
          <a:p>
            <a:pPr>
              <a:defRPr/>
            </a:pPr>
            <a:r>
              <a:rPr lang="en-US" smtClean="0"/>
              <a:t>11/15/2011 DRAFT</a:t>
            </a: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itle 1"/>
          <p:cNvSpPr>
            <a:spLocks noGrp="1"/>
          </p:cNvSpPr>
          <p:nvPr>
            <p:ph type="title"/>
          </p:nvPr>
        </p:nvSpPr>
        <p:spPr>
          <a:xfrm>
            <a:off x="457200" y="274638"/>
            <a:ext cx="8229600" cy="639762"/>
          </a:xfrm>
        </p:spPr>
        <p:txBody>
          <a:bodyPr>
            <a:normAutofit fontScale="90000"/>
          </a:bodyPr>
          <a:lstStyle/>
          <a:p>
            <a:r>
              <a:rPr lang="en-US" smtClean="0"/>
              <a:t>Priority Needs and Focus </a:t>
            </a:r>
            <a:endParaRPr lang="en-US" smtClean="0">
              <a:solidFill>
                <a:srgbClr val="FF0000"/>
              </a:solidFill>
            </a:endParaRPr>
          </a:p>
        </p:txBody>
      </p:sp>
      <p:sp>
        <p:nvSpPr>
          <p:cNvPr id="92162" name="TextBox 42"/>
          <p:cNvSpPr txBox="1">
            <a:spLocks noChangeArrowheads="1"/>
          </p:cNvSpPr>
          <p:nvPr/>
        </p:nvSpPr>
        <p:spPr bwMode="auto">
          <a:xfrm>
            <a:off x="304800" y="5943600"/>
            <a:ext cx="8534400" cy="708025"/>
          </a:xfrm>
          <a:prstGeom prst="rect">
            <a:avLst/>
          </a:prstGeom>
          <a:noFill/>
          <a:ln w="9525">
            <a:noFill/>
            <a:miter lim="800000"/>
            <a:headEnd/>
            <a:tailEnd/>
          </a:ln>
        </p:spPr>
        <p:txBody>
          <a:bodyPr>
            <a:spAutoFit/>
          </a:bodyPr>
          <a:lstStyle/>
          <a:p>
            <a:pPr algn="ctr"/>
            <a:r>
              <a:rPr lang="en-US" sz="2000" b="1" i="1">
                <a:solidFill>
                  <a:schemeClr val="accent1"/>
                </a:solidFill>
                <a:latin typeface="Calibri" pitchFamily="34" charset="0"/>
              </a:rPr>
              <a:t>There are institutional issues/solutions that must be considered in conjunction with these technology needs</a:t>
            </a:r>
          </a:p>
        </p:txBody>
      </p:sp>
      <p:sp>
        <p:nvSpPr>
          <p:cNvPr id="52" name="Slide Number Placeholder 51"/>
          <p:cNvSpPr>
            <a:spLocks noGrp="1"/>
          </p:cNvSpPr>
          <p:nvPr>
            <p:ph type="sldNum" sz="quarter" idx="12"/>
          </p:nvPr>
        </p:nvSpPr>
        <p:spPr/>
        <p:txBody>
          <a:bodyPr/>
          <a:lstStyle/>
          <a:p>
            <a:pPr>
              <a:defRPr/>
            </a:pPr>
            <a:fld id="{877FCE31-7BC7-456D-9E01-5B8C2B7D9918}" type="slidenum">
              <a:rPr lang="en-US"/>
              <a:pPr>
                <a:defRPr/>
              </a:pPr>
              <a:t>9</a:t>
            </a:fld>
            <a:endParaRPr lang="en-US" dirty="0"/>
          </a:p>
        </p:txBody>
      </p:sp>
      <p:sp>
        <p:nvSpPr>
          <p:cNvPr id="92164" name="Rectangle 53"/>
          <p:cNvSpPr>
            <a:spLocks noChangeArrowheads="1"/>
          </p:cNvSpPr>
          <p:nvPr/>
        </p:nvSpPr>
        <p:spPr bwMode="auto">
          <a:xfrm>
            <a:off x="3352800" y="1123950"/>
            <a:ext cx="2486025" cy="400050"/>
          </a:xfrm>
          <a:prstGeom prst="rect">
            <a:avLst/>
          </a:prstGeom>
          <a:noFill/>
          <a:ln w="9525">
            <a:noFill/>
            <a:miter lim="800000"/>
            <a:headEnd/>
            <a:tailEnd/>
          </a:ln>
        </p:spPr>
        <p:txBody>
          <a:bodyPr wrap="none">
            <a:spAutoFit/>
          </a:bodyPr>
          <a:lstStyle/>
          <a:p>
            <a:r>
              <a:rPr lang="en-US" sz="2000" b="1">
                <a:solidFill>
                  <a:srgbClr val="FF0000"/>
                </a:solidFill>
                <a:latin typeface="Calibri" pitchFamily="34" charset="0"/>
              </a:rPr>
              <a:t>Grid Tech Team Space</a:t>
            </a:r>
            <a:endParaRPr lang="en-US" sz="2000">
              <a:latin typeface="Calibri" pitchFamily="34" charset="0"/>
            </a:endParaRPr>
          </a:p>
        </p:txBody>
      </p:sp>
      <p:grpSp>
        <p:nvGrpSpPr>
          <p:cNvPr id="92165" name="Group 53"/>
          <p:cNvGrpSpPr>
            <a:grpSpLocks/>
          </p:cNvGrpSpPr>
          <p:nvPr/>
        </p:nvGrpSpPr>
        <p:grpSpPr bwMode="auto">
          <a:xfrm>
            <a:off x="609600" y="1524000"/>
            <a:ext cx="7924800" cy="4267200"/>
            <a:chOff x="609600" y="1524000"/>
            <a:chExt cx="7924800" cy="4267200"/>
          </a:xfrm>
        </p:grpSpPr>
        <p:sp>
          <p:nvSpPr>
            <p:cNvPr id="58" name="Rectangle 57"/>
            <p:cNvSpPr/>
            <p:nvPr/>
          </p:nvSpPr>
          <p:spPr bwMode="auto">
            <a:xfrm>
              <a:off x="609600" y="5334000"/>
              <a:ext cx="7924800" cy="457200"/>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Rectangle 3"/>
            <p:cNvSpPr/>
            <p:nvPr/>
          </p:nvSpPr>
          <p:spPr bwMode="auto">
            <a:xfrm>
              <a:off x="1981200" y="1905000"/>
              <a:ext cx="2590800" cy="2514600"/>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bwMode="auto">
            <a:xfrm>
              <a:off x="609600" y="1905000"/>
              <a:ext cx="1371600" cy="2514600"/>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bwMode="auto">
            <a:xfrm>
              <a:off x="4572000" y="1905000"/>
              <a:ext cx="2590800" cy="2514600"/>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bwMode="auto">
            <a:xfrm>
              <a:off x="609600" y="4419600"/>
              <a:ext cx="7924800" cy="457200"/>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bwMode="auto">
            <a:xfrm>
              <a:off x="7162800" y="1905000"/>
              <a:ext cx="1371600" cy="2514600"/>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12"/>
            <p:cNvSpPr/>
            <p:nvPr/>
          </p:nvSpPr>
          <p:spPr bwMode="auto">
            <a:xfrm>
              <a:off x="609600" y="4876800"/>
              <a:ext cx="7924800" cy="45720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2173" name="TextBox 13"/>
            <p:cNvSpPr txBox="1">
              <a:spLocks noChangeArrowheads="1"/>
            </p:cNvSpPr>
            <p:nvPr/>
          </p:nvSpPr>
          <p:spPr bwMode="auto">
            <a:xfrm>
              <a:off x="609600" y="1524055"/>
              <a:ext cx="1371600" cy="380995"/>
            </a:xfrm>
            <a:prstGeom prst="rect">
              <a:avLst/>
            </a:prstGeom>
            <a:noFill/>
            <a:ln w="9525">
              <a:noFill/>
              <a:miter lim="800000"/>
              <a:headEnd/>
              <a:tailEnd/>
            </a:ln>
          </p:spPr>
          <p:txBody>
            <a:bodyPr>
              <a:spAutoFit/>
            </a:bodyPr>
            <a:lstStyle/>
            <a:p>
              <a:pPr algn="ctr"/>
              <a:r>
                <a:rPr lang="en-US" b="1">
                  <a:latin typeface="Calibri" pitchFamily="34" charset="0"/>
                </a:rPr>
                <a:t>Generation</a:t>
              </a:r>
            </a:p>
          </p:txBody>
        </p:sp>
        <p:sp>
          <p:nvSpPr>
            <p:cNvPr id="92174" name="TextBox 14"/>
            <p:cNvSpPr txBox="1">
              <a:spLocks noChangeArrowheads="1"/>
            </p:cNvSpPr>
            <p:nvPr/>
          </p:nvSpPr>
          <p:spPr bwMode="auto">
            <a:xfrm>
              <a:off x="7162800" y="1524055"/>
              <a:ext cx="1371600" cy="380995"/>
            </a:xfrm>
            <a:prstGeom prst="rect">
              <a:avLst/>
            </a:prstGeom>
            <a:noFill/>
            <a:ln w="9525">
              <a:noFill/>
              <a:miter lim="800000"/>
              <a:headEnd/>
              <a:tailEnd/>
            </a:ln>
          </p:spPr>
          <p:txBody>
            <a:bodyPr>
              <a:spAutoFit/>
            </a:bodyPr>
            <a:lstStyle/>
            <a:p>
              <a:pPr algn="ctr"/>
              <a:r>
                <a:rPr lang="en-US" b="1">
                  <a:latin typeface="Calibri" pitchFamily="34" charset="0"/>
                </a:rPr>
                <a:t>End User</a:t>
              </a:r>
            </a:p>
          </p:txBody>
        </p:sp>
        <p:sp>
          <p:nvSpPr>
            <p:cNvPr id="92175" name="TextBox 15"/>
            <p:cNvSpPr txBox="1">
              <a:spLocks noChangeArrowheads="1"/>
            </p:cNvSpPr>
            <p:nvPr/>
          </p:nvSpPr>
          <p:spPr bwMode="auto">
            <a:xfrm>
              <a:off x="1981200" y="1524055"/>
              <a:ext cx="2590800" cy="380995"/>
            </a:xfrm>
            <a:prstGeom prst="rect">
              <a:avLst/>
            </a:prstGeom>
            <a:noFill/>
            <a:ln w="9525">
              <a:noFill/>
              <a:miter lim="800000"/>
              <a:headEnd/>
              <a:tailEnd/>
            </a:ln>
          </p:spPr>
          <p:txBody>
            <a:bodyPr>
              <a:spAutoFit/>
            </a:bodyPr>
            <a:lstStyle/>
            <a:p>
              <a:pPr algn="ctr"/>
              <a:r>
                <a:rPr lang="en-US" b="1">
                  <a:latin typeface="Calibri" pitchFamily="34" charset="0"/>
                </a:rPr>
                <a:t>Transmission</a:t>
              </a:r>
            </a:p>
          </p:txBody>
        </p:sp>
        <p:sp>
          <p:nvSpPr>
            <p:cNvPr id="92176" name="TextBox 16"/>
            <p:cNvSpPr txBox="1">
              <a:spLocks noChangeArrowheads="1"/>
            </p:cNvSpPr>
            <p:nvPr/>
          </p:nvSpPr>
          <p:spPr bwMode="auto">
            <a:xfrm>
              <a:off x="4572000" y="1524055"/>
              <a:ext cx="2590800" cy="380995"/>
            </a:xfrm>
            <a:prstGeom prst="rect">
              <a:avLst/>
            </a:prstGeom>
            <a:noFill/>
            <a:ln w="9525">
              <a:noFill/>
              <a:miter lim="800000"/>
              <a:headEnd/>
              <a:tailEnd/>
            </a:ln>
          </p:spPr>
          <p:txBody>
            <a:bodyPr>
              <a:spAutoFit/>
            </a:bodyPr>
            <a:lstStyle/>
            <a:p>
              <a:pPr algn="ctr"/>
              <a:r>
                <a:rPr lang="en-US" b="1">
                  <a:latin typeface="Calibri" pitchFamily="34" charset="0"/>
                </a:rPr>
                <a:t>Distribution</a:t>
              </a:r>
            </a:p>
          </p:txBody>
        </p:sp>
        <p:sp>
          <p:nvSpPr>
            <p:cNvPr id="92177" name="TextBox 23"/>
            <p:cNvSpPr txBox="1">
              <a:spLocks noChangeArrowheads="1"/>
            </p:cNvSpPr>
            <p:nvPr/>
          </p:nvSpPr>
          <p:spPr bwMode="auto">
            <a:xfrm>
              <a:off x="685800" y="4495817"/>
              <a:ext cx="7772400" cy="307773"/>
            </a:xfrm>
            <a:prstGeom prst="rect">
              <a:avLst/>
            </a:prstGeom>
            <a:noFill/>
            <a:ln w="9525">
              <a:noFill/>
              <a:miter lim="800000"/>
              <a:headEnd/>
              <a:tailEnd/>
            </a:ln>
          </p:spPr>
          <p:txBody>
            <a:bodyPr>
              <a:spAutoFit/>
            </a:bodyPr>
            <a:lstStyle/>
            <a:p>
              <a:pPr algn="ctr"/>
              <a:r>
                <a:rPr lang="en-US" sz="1400" b="1" i="1">
                  <a:latin typeface="Calibri" pitchFamily="34" charset="0"/>
                </a:rPr>
                <a:t>System understanding and control:  visualization, communications, computation</a:t>
              </a:r>
            </a:p>
          </p:txBody>
        </p:sp>
        <p:sp>
          <p:nvSpPr>
            <p:cNvPr id="92178" name="TextBox 24"/>
            <p:cNvSpPr txBox="1">
              <a:spLocks noChangeArrowheads="1"/>
            </p:cNvSpPr>
            <p:nvPr/>
          </p:nvSpPr>
          <p:spPr bwMode="auto">
            <a:xfrm>
              <a:off x="685800" y="4950034"/>
              <a:ext cx="7772400" cy="307773"/>
            </a:xfrm>
            <a:prstGeom prst="rect">
              <a:avLst/>
            </a:prstGeom>
            <a:noFill/>
            <a:ln w="9525">
              <a:noFill/>
              <a:miter lim="800000"/>
              <a:headEnd/>
              <a:tailEnd/>
            </a:ln>
          </p:spPr>
          <p:txBody>
            <a:bodyPr>
              <a:spAutoFit/>
            </a:bodyPr>
            <a:lstStyle/>
            <a:p>
              <a:pPr algn="ctr"/>
              <a:r>
                <a:rPr lang="en-US" sz="1400" b="1" i="1">
                  <a:latin typeface="Calibri" pitchFamily="34" charset="0"/>
                </a:rPr>
                <a:t>System flexibility for stability:  storage, demand response, accommodating increased variability</a:t>
              </a:r>
            </a:p>
          </p:txBody>
        </p:sp>
        <p:sp>
          <p:nvSpPr>
            <p:cNvPr id="92179" name="TextBox 28"/>
            <p:cNvSpPr txBox="1">
              <a:spLocks noChangeArrowheads="1"/>
            </p:cNvSpPr>
            <p:nvPr/>
          </p:nvSpPr>
          <p:spPr bwMode="auto">
            <a:xfrm>
              <a:off x="6553200" y="3505229"/>
              <a:ext cx="1219200" cy="369327"/>
            </a:xfrm>
            <a:prstGeom prst="rect">
              <a:avLst/>
            </a:prstGeom>
            <a:noFill/>
            <a:ln w="9525">
              <a:noFill/>
              <a:miter lim="800000"/>
              <a:headEnd/>
              <a:tailEnd/>
            </a:ln>
          </p:spPr>
          <p:txBody>
            <a:bodyPr>
              <a:spAutoFit/>
            </a:bodyPr>
            <a:lstStyle/>
            <a:p>
              <a:endParaRPr lang="en-US">
                <a:latin typeface="Calibri" pitchFamily="34" charset="0"/>
              </a:endParaRPr>
            </a:p>
          </p:txBody>
        </p:sp>
        <p:sp>
          <p:nvSpPr>
            <p:cNvPr id="92180" name="TextBox 29"/>
            <p:cNvSpPr txBox="1">
              <a:spLocks noChangeArrowheads="1"/>
            </p:cNvSpPr>
            <p:nvPr/>
          </p:nvSpPr>
          <p:spPr bwMode="auto">
            <a:xfrm>
              <a:off x="1371600" y="3505229"/>
              <a:ext cx="1219200" cy="369327"/>
            </a:xfrm>
            <a:prstGeom prst="rect">
              <a:avLst/>
            </a:prstGeom>
            <a:noFill/>
            <a:ln w="9525">
              <a:noFill/>
              <a:miter lim="800000"/>
              <a:headEnd/>
              <a:tailEnd/>
            </a:ln>
          </p:spPr>
          <p:txBody>
            <a:bodyPr>
              <a:spAutoFit/>
            </a:bodyPr>
            <a:lstStyle/>
            <a:p>
              <a:endParaRPr lang="en-US">
                <a:latin typeface="Calibri" pitchFamily="34" charset="0"/>
              </a:endParaRPr>
            </a:p>
          </p:txBody>
        </p:sp>
        <p:sp>
          <p:nvSpPr>
            <p:cNvPr id="31" name="Rectangle 30"/>
            <p:cNvSpPr/>
            <p:nvPr/>
          </p:nvSpPr>
          <p:spPr bwMode="auto">
            <a:xfrm>
              <a:off x="6172200" y="3048000"/>
              <a:ext cx="1981200" cy="106680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Rectangle 31"/>
            <p:cNvSpPr/>
            <p:nvPr/>
          </p:nvSpPr>
          <p:spPr bwMode="auto">
            <a:xfrm>
              <a:off x="990600" y="3048000"/>
              <a:ext cx="1981200" cy="106680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2183" name="TextBox 32"/>
            <p:cNvSpPr txBox="1">
              <a:spLocks noChangeArrowheads="1"/>
            </p:cNvSpPr>
            <p:nvPr/>
          </p:nvSpPr>
          <p:spPr bwMode="auto">
            <a:xfrm>
              <a:off x="6172200" y="3200433"/>
              <a:ext cx="1981200" cy="738664"/>
            </a:xfrm>
            <a:prstGeom prst="rect">
              <a:avLst/>
            </a:prstGeom>
            <a:noFill/>
            <a:ln w="9525">
              <a:noFill/>
              <a:miter lim="800000"/>
              <a:headEnd/>
              <a:tailEnd/>
            </a:ln>
          </p:spPr>
          <p:txBody>
            <a:bodyPr>
              <a:spAutoFit/>
            </a:bodyPr>
            <a:lstStyle/>
            <a:p>
              <a:pPr algn="ctr"/>
              <a:r>
                <a:rPr lang="en-US" sz="1400">
                  <a:latin typeface="Calibri" pitchFamily="34" charset="0"/>
                </a:rPr>
                <a:t>Interface with end users: deployment of AMI, microgrids, etc.</a:t>
              </a:r>
            </a:p>
          </p:txBody>
        </p:sp>
        <p:sp>
          <p:nvSpPr>
            <p:cNvPr id="92184" name="TextBox 33"/>
            <p:cNvSpPr txBox="1">
              <a:spLocks noChangeArrowheads="1"/>
            </p:cNvSpPr>
            <p:nvPr/>
          </p:nvSpPr>
          <p:spPr bwMode="auto">
            <a:xfrm>
              <a:off x="990600" y="3200433"/>
              <a:ext cx="1981200" cy="738664"/>
            </a:xfrm>
            <a:prstGeom prst="rect">
              <a:avLst/>
            </a:prstGeom>
            <a:noFill/>
            <a:ln w="9525">
              <a:noFill/>
              <a:miter lim="800000"/>
              <a:headEnd/>
              <a:tailEnd/>
            </a:ln>
          </p:spPr>
          <p:txBody>
            <a:bodyPr>
              <a:spAutoFit/>
            </a:bodyPr>
            <a:lstStyle/>
            <a:p>
              <a:pPr algn="ctr"/>
              <a:r>
                <a:rPr lang="en-US" sz="1400">
                  <a:latin typeface="Calibri" pitchFamily="34" charset="0"/>
                </a:rPr>
                <a:t>Integration of renewables: improved operation, planning, etc.</a:t>
              </a:r>
            </a:p>
          </p:txBody>
        </p:sp>
        <p:sp>
          <p:nvSpPr>
            <p:cNvPr id="92185" name="TextBox 34"/>
            <p:cNvSpPr txBox="1">
              <a:spLocks noChangeArrowheads="1"/>
            </p:cNvSpPr>
            <p:nvPr/>
          </p:nvSpPr>
          <p:spPr bwMode="auto">
            <a:xfrm>
              <a:off x="7162800" y="1981249"/>
              <a:ext cx="1371600" cy="954095"/>
            </a:xfrm>
            <a:prstGeom prst="rect">
              <a:avLst/>
            </a:prstGeom>
            <a:noFill/>
            <a:ln w="9525">
              <a:noFill/>
              <a:miter lim="800000"/>
              <a:headEnd/>
              <a:tailEnd/>
            </a:ln>
          </p:spPr>
          <p:txBody>
            <a:bodyPr>
              <a:spAutoFit/>
            </a:bodyPr>
            <a:lstStyle/>
            <a:p>
              <a:pPr algn="ctr"/>
              <a:r>
                <a:rPr lang="en-US" sz="1400">
                  <a:latin typeface="Calibri" pitchFamily="34" charset="0"/>
                </a:rPr>
                <a:t>Improved efficiencies in buildings and industry</a:t>
              </a:r>
            </a:p>
          </p:txBody>
        </p:sp>
        <p:sp>
          <p:nvSpPr>
            <p:cNvPr id="92186" name="TextBox 35"/>
            <p:cNvSpPr txBox="1">
              <a:spLocks noChangeArrowheads="1"/>
            </p:cNvSpPr>
            <p:nvPr/>
          </p:nvSpPr>
          <p:spPr bwMode="auto">
            <a:xfrm>
              <a:off x="609600" y="1981249"/>
              <a:ext cx="1371600" cy="738655"/>
            </a:xfrm>
            <a:prstGeom prst="rect">
              <a:avLst/>
            </a:prstGeom>
            <a:noFill/>
            <a:ln w="9525">
              <a:noFill/>
              <a:miter lim="800000"/>
              <a:headEnd/>
              <a:tailEnd/>
            </a:ln>
          </p:spPr>
          <p:txBody>
            <a:bodyPr>
              <a:spAutoFit/>
            </a:bodyPr>
            <a:lstStyle/>
            <a:p>
              <a:pPr algn="ctr"/>
              <a:r>
                <a:rPr lang="en-US" sz="1400">
                  <a:latin typeface="Calibri" pitchFamily="34" charset="0"/>
                </a:rPr>
                <a:t>Cleaner generation technologies</a:t>
              </a:r>
            </a:p>
          </p:txBody>
        </p:sp>
        <p:sp>
          <p:nvSpPr>
            <p:cNvPr id="92187" name="TextBox 36"/>
            <p:cNvSpPr txBox="1">
              <a:spLocks noChangeArrowheads="1"/>
            </p:cNvSpPr>
            <p:nvPr/>
          </p:nvSpPr>
          <p:spPr bwMode="auto">
            <a:xfrm>
              <a:off x="1981200" y="1981249"/>
              <a:ext cx="2590800" cy="1169536"/>
            </a:xfrm>
            <a:prstGeom prst="rect">
              <a:avLst/>
            </a:prstGeom>
            <a:noFill/>
            <a:ln w="9525">
              <a:noFill/>
              <a:miter lim="800000"/>
              <a:headEnd/>
              <a:tailEnd/>
            </a:ln>
          </p:spPr>
          <p:txBody>
            <a:bodyPr>
              <a:spAutoFit/>
            </a:bodyPr>
            <a:lstStyle/>
            <a:p>
              <a:pPr algn="ctr"/>
              <a:r>
                <a:rPr lang="en-US" sz="1400" b="1" i="1">
                  <a:latin typeface="Calibri" pitchFamily="34" charset="0"/>
                </a:rPr>
                <a:t>Accessing high quality sources of renewable energy and addressing line congestion</a:t>
              </a:r>
            </a:p>
            <a:p>
              <a:pPr algn="ctr"/>
              <a:endParaRPr lang="en-US" sz="1400" b="1" i="1">
                <a:latin typeface="Calibri" pitchFamily="34" charset="0"/>
              </a:endParaRPr>
            </a:p>
            <a:p>
              <a:pPr algn="ctr"/>
              <a:endParaRPr lang="en-US" sz="1400" b="1" i="1">
                <a:latin typeface="Calibri" pitchFamily="34" charset="0"/>
              </a:endParaRPr>
            </a:p>
          </p:txBody>
        </p:sp>
        <p:sp>
          <p:nvSpPr>
            <p:cNvPr id="92188" name="TextBox 37"/>
            <p:cNvSpPr txBox="1">
              <a:spLocks noChangeArrowheads="1"/>
            </p:cNvSpPr>
            <p:nvPr/>
          </p:nvSpPr>
          <p:spPr bwMode="auto">
            <a:xfrm>
              <a:off x="4572000" y="1981249"/>
              <a:ext cx="2590800" cy="738655"/>
            </a:xfrm>
            <a:prstGeom prst="rect">
              <a:avLst/>
            </a:prstGeom>
            <a:noFill/>
            <a:ln w="9525">
              <a:noFill/>
              <a:miter lim="800000"/>
              <a:headEnd/>
              <a:tailEnd/>
            </a:ln>
          </p:spPr>
          <p:txBody>
            <a:bodyPr>
              <a:spAutoFit/>
            </a:bodyPr>
            <a:lstStyle/>
            <a:p>
              <a:pPr algn="ctr"/>
              <a:r>
                <a:rPr lang="en-US" sz="1400" b="1" i="1">
                  <a:latin typeface="Calibri" pitchFamily="34" charset="0"/>
                </a:rPr>
                <a:t>Accommodating increase use of EV, PV, DG, and consumer participation</a:t>
              </a:r>
            </a:p>
          </p:txBody>
        </p:sp>
        <p:sp>
          <p:nvSpPr>
            <p:cNvPr id="39" name="Rectangle 38"/>
            <p:cNvSpPr/>
            <p:nvPr/>
          </p:nvSpPr>
          <p:spPr bwMode="auto">
            <a:xfrm>
              <a:off x="609600" y="1524000"/>
              <a:ext cx="1371600" cy="381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0" name="Rectangle 39"/>
            <p:cNvSpPr/>
            <p:nvPr/>
          </p:nvSpPr>
          <p:spPr bwMode="auto">
            <a:xfrm>
              <a:off x="7162800" y="1524000"/>
              <a:ext cx="1371600" cy="381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1" name="Rectangle 40"/>
            <p:cNvSpPr/>
            <p:nvPr/>
          </p:nvSpPr>
          <p:spPr bwMode="auto">
            <a:xfrm>
              <a:off x="1981200" y="1524000"/>
              <a:ext cx="2590800" cy="381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2" name="Rectangle 41"/>
            <p:cNvSpPr/>
            <p:nvPr/>
          </p:nvSpPr>
          <p:spPr bwMode="auto">
            <a:xfrm>
              <a:off x="4572000" y="1524000"/>
              <a:ext cx="2590800" cy="381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45" name="Straight Connector 44"/>
            <p:cNvCxnSpPr/>
            <p:nvPr/>
          </p:nvCxnSpPr>
          <p:spPr bwMode="auto">
            <a:xfrm>
              <a:off x="1981200" y="1524000"/>
              <a:ext cx="5181600"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bwMode="auto">
            <a:xfrm>
              <a:off x="609600" y="5791200"/>
              <a:ext cx="7924800"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bwMode="auto">
            <a:xfrm>
              <a:off x="609600" y="4419600"/>
              <a:ext cx="1371600"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bwMode="auto">
            <a:xfrm>
              <a:off x="7162800" y="4419600"/>
              <a:ext cx="1371600"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bwMode="auto">
            <a:xfrm>
              <a:off x="990600" y="3048000"/>
              <a:ext cx="990600"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bwMode="auto">
            <a:xfrm rot="5400000" flipH="1" flipV="1">
              <a:off x="7658100" y="2552700"/>
              <a:ext cx="0" cy="99060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bwMode="auto">
            <a:xfrm>
              <a:off x="7162800" y="4114800"/>
              <a:ext cx="990600"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bwMode="auto">
            <a:xfrm rot="5400000" flipH="1" flipV="1">
              <a:off x="1485900" y="3619500"/>
              <a:ext cx="0" cy="99060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a:stCxn id="32" idx="0"/>
            </p:cNvCxnSpPr>
            <p:nvPr/>
          </p:nvCxnSpPr>
          <p:spPr bwMode="auto">
            <a:xfrm rot="5400000" flipH="1" flipV="1">
              <a:off x="1219200" y="2286000"/>
              <a:ext cx="1524000"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a:stCxn id="31" idx="0"/>
            </p:cNvCxnSpPr>
            <p:nvPr/>
          </p:nvCxnSpPr>
          <p:spPr bwMode="auto">
            <a:xfrm rot="5400000" flipH="1" flipV="1">
              <a:off x="6400800" y="2286000"/>
              <a:ext cx="1524000"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bwMode="auto">
            <a:xfrm rot="5400000" flipH="1" flipV="1">
              <a:off x="7620000" y="3581400"/>
              <a:ext cx="1066800"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bwMode="auto">
            <a:xfrm rot="5400000" flipH="1" flipV="1">
              <a:off x="7848600" y="5105400"/>
              <a:ext cx="1371600"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bwMode="auto">
            <a:xfrm rot="5400000" flipH="1" flipV="1">
              <a:off x="-76200" y="5105400"/>
              <a:ext cx="1371600"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bwMode="auto">
            <a:xfrm rot="5400000" flipH="1" flipV="1">
              <a:off x="457200" y="3581400"/>
              <a:ext cx="1066800"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bwMode="auto">
            <a:xfrm rot="5400000" flipH="1" flipV="1">
              <a:off x="7010400" y="4267200"/>
              <a:ext cx="304800"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a:endCxn id="32" idx="2"/>
            </p:cNvCxnSpPr>
            <p:nvPr/>
          </p:nvCxnSpPr>
          <p:spPr bwMode="auto">
            <a:xfrm rot="5400000" flipH="1" flipV="1">
              <a:off x="1828800" y="4267200"/>
              <a:ext cx="304800"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92209" name="TextBox 76"/>
            <p:cNvSpPr txBox="1">
              <a:spLocks noChangeArrowheads="1"/>
            </p:cNvSpPr>
            <p:nvPr/>
          </p:nvSpPr>
          <p:spPr bwMode="auto">
            <a:xfrm>
              <a:off x="685800" y="5410205"/>
              <a:ext cx="7772400" cy="307773"/>
            </a:xfrm>
            <a:prstGeom prst="rect">
              <a:avLst/>
            </a:prstGeom>
            <a:noFill/>
            <a:ln w="9525">
              <a:noFill/>
              <a:miter lim="800000"/>
              <a:headEnd/>
              <a:tailEnd/>
            </a:ln>
          </p:spPr>
          <p:txBody>
            <a:bodyPr>
              <a:spAutoFit/>
            </a:bodyPr>
            <a:lstStyle/>
            <a:p>
              <a:pPr algn="ctr"/>
              <a:r>
                <a:rPr lang="en-US" sz="1400" b="1" i="1">
                  <a:latin typeface="Calibri" pitchFamily="34" charset="0"/>
                </a:rPr>
                <a:t>System security:  physical security, cyber security, mitigating increased vulnerabilities</a:t>
              </a:r>
            </a:p>
          </p:txBody>
        </p:sp>
        <p:sp>
          <p:nvSpPr>
            <p:cNvPr id="56" name="Oval 55"/>
            <p:cNvSpPr/>
            <p:nvPr/>
          </p:nvSpPr>
          <p:spPr bwMode="auto">
            <a:xfrm>
              <a:off x="2895600" y="3124200"/>
              <a:ext cx="3352800" cy="914400"/>
            </a:xfrm>
            <a:prstGeom prst="ellipse">
              <a:avLst/>
            </a:prstGeom>
            <a:solidFill>
              <a:srgbClr val="E7E19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2211" name="TextBox 27"/>
            <p:cNvSpPr txBox="1">
              <a:spLocks noChangeArrowheads="1"/>
            </p:cNvSpPr>
            <p:nvPr/>
          </p:nvSpPr>
          <p:spPr bwMode="auto">
            <a:xfrm>
              <a:off x="3181350" y="3200400"/>
              <a:ext cx="2781300" cy="738664"/>
            </a:xfrm>
            <a:prstGeom prst="rect">
              <a:avLst/>
            </a:prstGeom>
            <a:noFill/>
            <a:ln w="9525">
              <a:noFill/>
              <a:miter lim="800000"/>
              <a:headEnd/>
              <a:tailEnd/>
            </a:ln>
          </p:spPr>
          <p:txBody>
            <a:bodyPr anchor="b">
              <a:spAutoFit/>
            </a:bodyPr>
            <a:lstStyle/>
            <a:p>
              <a:pPr algn="ctr"/>
              <a:r>
                <a:rPr lang="en-US" sz="1400" b="1" i="1">
                  <a:latin typeface="Calibri" pitchFamily="34" charset="0"/>
                </a:rPr>
                <a:t>Seamless connection:  </a:t>
              </a:r>
            </a:p>
            <a:p>
              <a:pPr algn="ctr"/>
              <a:r>
                <a:rPr lang="en-US" sz="1400" b="1" i="1">
                  <a:latin typeface="Calibri" pitchFamily="34" charset="0"/>
                </a:rPr>
                <a:t>two-way power flows and increased data streams</a:t>
              </a:r>
            </a:p>
          </p:txBody>
        </p:sp>
      </p:grpSp>
      <p:sp>
        <p:nvSpPr>
          <p:cNvPr id="54" name="Date Placeholder 53"/>
          <p:cNvSpPr>
            <a:spLocks noGrp="1"/>
          </p:cNvSpPr>
          <p:nvPr>
            <p:ph type="dt" sz="half" idx="10"/>
          </p:nvPr>
        </p:nvSpPr>
        <p:spPr/>
        <p:txBody>
          <a:bodyPr/>
          <a:lstStyle/>
          <a:p>
            <a:pPr>
              <a:defRPr/>
            </a:pPr>
            <a:r>
              <a:rPr lang="en-US" smtClean="0"/>
              <a:t>11/15/2011 DRAFT</a:t>
            </a: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le 1"/>
          <p:cNvSpPr>
            <a:spLocks noGrp="1"/>
          </p:cNvSpPr>
          <p:nvPr>
            <p:ph type="title"/>
          </p:nvPr>
        </p:nvSpPr>
        <p:spPr/>
        <p:txBody>
          <a:bodyPr/>
          <a:lstStyle/>
          <a:p>
            <a:pPr eaLnBrk="1" hangingPunct="1"/>
            <a:r>
              <a:rPr lang="en-US" smtClean="0"/>
              <a:t>The Grid Tech Team Approach</a:t>
            </a:r>
          </a:p>
        </p:txBody>
      </p:sp>
      <p:sp>
        <p:nvSpPr>
          <p:cNvPr id="94210" name="Content Placeholder 2"/>
          <p:cNvSpPr>
            <a:spLocks noGrp="1"/>
          </p:cNvSpPr>
          <p:nvPr>
            <p:ph idx="1"/>
          </p:nvPr>
        </p:nvSpPr>
        <p:spPr>
          <a:xfrm>
            <a:off x="533400" y="1295400"/>
            <a:ext cx="8229600" cy="4830763"/>
          </a:xfrm>
        </p:spPr>
        <p:txBody>
          <a:bodyPr/>
          <a:lstStyle/>
          <a:p>
            <a:pPr eaLnBrk="1" hangingPunct="1"/>
            <a:r>
              <a:rPr lang="en-US" sz="2400" smtClean="0"/>
              <a:t>Let’s look at what we’ve done </a:t>
            </a:r>
          </a:p>
          <a:p>
            <a:pPr eaLnBrk="1" hangingPunct="1"/>
            <a:r>
              <a:rPr lang="en-US" sz="2400" smtClean="0"/>
              <a:t>Let’s look at where we want to be</a:t>
            </a:r>
          </a:p>
          <a:p>
            <a:pPr eaLnBrk="1" hangingPunct="1"/>
            <a:r>
              <a:rPr lang="en-US" sz="2400" smtClean="0"/>
              <a:t>Let’s figure out how to get there, together…</a:t>
            </a:r>
          </a:p>
        </p:txBody>
      </p:sp>
      <p:sp>
        <p:nvSpPr>
          <p:cNvPr id="5" name="Slide Number Placeholder 4"/>
          <p:cNvSpPr>
            <a:spLocks noGrp="1"/>
          </p:cNvSpPr>
          <p:nvPr>
            <p:ph type="sldNum" sz="quarter" idx="12"/>
          </p:nvPr>
        </p:nvSpPr>
        <p:spPr>
          <a:xfrm>
            <a:off x="6553200" y="6257925"/>
            <a:ext cx="2133600" cy="365125"/>
          </a:xfrm>
        </p:spPr>
        <p:txBody>
          <a:bodyPr/>
          <a:lstStyle/>
          <a:p>
            <a:pPr>
              <a:defRPr/>
            </a:pPr>
            <a:fld id="{09948939-9F8D-4F2A-BCC5-4C308C005235}" type="slidenum">
              <a:rPr lang="en-US"/>
              <a:pPr>
                <a:defRPr/>
              </a:pPr>
              <a:t>10</a:t>
            </a:fld>
            <a:endParaRPr lang="en-US"/>
          </a:p>
        </p:txBody>
      </p:sp>
      <p:sp>
        <p:nvSpPr>
          <p:cNvPr id="94212" name="Text Box 6"/>
          <p:cNvSpPr txBox="1">
            <a:spLocks noChangeArrowheads="1"/>
          </p:cNvSpPr>
          <p:nvPr/>
        </p:nvSpPr>
        <p:spPr bwMode="auto">
          <a:xfrm>
            <a:off x="5638800" y="3276600"/>
            <a:ext cx="3276600" cy="2800350"/>
          </a:xfrm>
          <a:prstGeom prst="rect">
            <a:avLst/>
          </a:prstGeom>
          <a:solidFill>
            <a:schemeClr val="accent1"/>
          </a:solidFill>
          <a:ln w="9525">
            <a:noFill/>
            <a:miter lim="800000"/>
            <a:headEnd/>
            <a:tailEnd/>
          </a:ln>
        </p:spPr>
        <p:txBody>
          <a:bodyPr>
            <a:spAutoFit/>
          </a:bodyPr>
          <a:lstStyle/>
          <a:p>
            <a:pPr marL="231775" indent="-231775">
              <a:buFontTx/>
              <a:buChar char="•"/>
            </a:pPr>
            <a:r>
              <a:rPr lang="en-US" sz="2200" b="1">
                <a:solidFill>
                  <a:schemeClr val="bg1"/>
                </a:solidFill>
                <a:latin typeface="Calibri" pitchFamily="34" charset="0"/>
              </a:rPr>
              <a:t>Renewables Integration </a:t>
            </a:r>
          </a:p>
          <a:p>
            <a:pPr marL="231775" indent="-231775">
              <a:buFontTx/>
              <a:buChar char="•"/>
            </a:pPr>
            <a:r>
              <a:rPr lang="en-US" sz="2200" b="1">
                <a:solidFill>
                  <a:schemeClr val="bg1"/>
                </a:solidFill>
                <a:latin typeface="Calibri" pitchFamily="34" charset="0"/>
              </a:rPr>
              <a:t>Smart Grid</a:t>
            </a:r>
          </a:p>
          <a:p>
            <a:pPr marL="231775" indent="-231775">
              <a:buFontTx/>
              <a:buChar char="•"/>
            </a:pPr>
            <a:r>
              <a:rPr lang="en-US" sz="2200" b="1">
                <a:solidFill>
                  <a:schemeClr val="bg1"/>
                </a:solidFill>
                <a:latin typeface="Calibri" pitchFamily="34" charset="0"/>
              </a:rPr>
              <a:t>Advanced Modeling</a:t>
            </a:r>
          </a:p>
          <a:p>
            <a:pPr marL="231775" indent="-231775">
              <a:buFontTx/>
              <a:buChar char="•"/>
            </a:pPr>
            <a:r>
              <a:rPr lang="en-US" sz="2200" b="1">
                <a:solidFill>
                  <a:schemeClr val="bg1"/>
                </a:solidFill>
                <a:latin typeface="Calibri" pitchFamily="34" charset="0"/>
              </a:rPr>
              <a:t>Cyber Security</a:t>
            </a:r>
          </a:p>
          <a:p>
            <a:pPr marL="231775" indent="-231775">
              <a:buFontTx/>
              <a:buChar char="•"/>
            </a:pPr>
            <a:r>
              <a:rPr lang="en-US" sz="2200" b="1">
                <a:solidFill>
                  <a:schemeClr val="bg1"/>
                </a:solidFill>
                <a:latin typeface="Calibri" pitchFamily="34" charset="0"/>
              </a:rPr>
              <a:t>Energy Storage</a:t>
            </a:r>
          </a:p>
          <a:p>
            <a:pPr marL="231775" indent="-231775">
              <a:buFontTx/>
              <a:buChar char="•"/>
            </a:pPr>
            <a:r>
              <a:rPr lang="en-US" sz="2200" b="1">
                <a:solidFill>
                  <a:schemeClr val="bg1"/>
                </a:solidFill>
                <a:latin typeface="Calibri" pitchFamily="34" charset="0"/>
              </a:rPr>
              <a:t>PE/Materials</a:t>
            </a:r>
          </a:p>
          <a:p>
            <a:pPr marL="231775" indent="-231775">
              <a:buFontTx/>
              <a:buChar char="•"/>
            </a:pPr>
            <a:r>
              <a:rPr lang="en-US" sz="2200" b="1">
                <a:solidFill>
                  <a:schemeClr val="bg1"/>
                </a:solidFill>
                <a:latin typeface="Calibri" pitchFamily="34" charset="0"/>
              </a:rPr>
              <a:t>Institutional &amp; Market Analysis</a:t>
            </a:r>
          </a:p>
        </p:txBody>
      </p:sp>
      <p:sp>
        <p:nvSpPr>
          <p:cNvPr id="94213" name="Text Box 7"/>
          <p:cNvSpPr txBox="1">
            <a:spLocks noChangeArrowheads="1"/>
          </p:cNvSpPr>
          <p:nvPr/>
        </p:nvSpPr>
        <p:spPr bwMode="auto">
          <a:xfrm>
            <a:off x="6477000" y="6056313"/>
            <a:ext cx="1593850" cy="366712"/>
          </a:xfrm>
          <a:prstGeom prst="rect">
            <a:avLst/>
          </a:prstGeom>
          <a:noFill/>
          <a:ln w="9525">
            <a:noFill/>
            <a:miter lim="800000"/>
            <a:headEnd/>
            <a:tailEnd/>
          </a:ln>
        </p:spPr>
        <p:txBody>
          <a:bodyPr wrap="none">
            <a:spAutoFit/>
          </a:bodyPr>
          <a:lstStyle/>
          <a:p>
            <a:r>
              <a:rPr lang="en-US" b="1"/>
              <a:t>Other areas?</a:t>
            </a:r>
          </a:p>
        </p:txBody>
      </p:sp>
      <p:sp>
        <p:nvSpPr>
          <p:cNvPr id="94214" name="Text Box 8"/>
          <p:cNvSpPr txBox="1">
            <a:spLocks noChangeArrowheads="1"/>
          </p:cNvSpPr>
          <p:nvPr/>
        </p:nvSpPr>
        <p:spPr bwMode="auto">
          <a:xfrm>
            <a:off x="5699125" y="2909888"/>
            <a:ext cx="1987550" cy="366712"/>
          </a:xfrm>
          <a:prstGeom prst="rect">
            <a:avLst/>
          </a:prstGeom>
          <a:noFill/>
          <a:ln w="9525">
            <a:noFill/>
            <a:miter lim="800000"/>
            <a:headEnd/>
            <a:tailEnd/>
          </a:ln>
        </p:spPr>
        <p:txBody>
          <a:bodyPr wrap="none">
            <a:spAutoFit/>
          </a:bodyPr>
          <a:lstStyle/>
          <a:p>
            <a:r>
              <a:rPr lang="en-US" b="1"/>
              <a:t>A role for DOE…</a:t>
            </a:r>
          </a:p>
        </p:txBody>
      </p:sp>
      <p:sp>
        <p:nvSpPr>
          <p:cNvPr id="94215" name="Isosceles Triangle 3"/>
          <p:cNvSpPr>
            <a:spLocks noChangeArrowheads="1"/>
          </p:cNvSpPr>
          <p:nvPr/>
        </p:nvSpPr>
        <p:spPr bwMode="auto">
          <a:xfrm rot="10800000">
            <a:off x="1295400" y="3411538"/>
            <a:ext cx="2743200" cy="2209800"/>
          </a:xfrm>
          <a:prstGeom prst="triangle">
            <a:avLst>
              <a:gd name="adj" fmla="val 50000"/>
            </a:avLst>
          </a:prstGeom>
          <a:blipFill dpi="0" rotWithShape="0">
            <a:blip r:embed="rId3" cstate="print"/>
            <a:srcRect/>
            <a:stretch>
              <a:fillRect/>
            </a:stretch>
          </a:blipFill>
          <a:ln w="50800" algn="ctr">
            <a:solidFill>
              <a:srgbClr val="002060"/>
            </a:solidFill>
            <a:miter lim="800000"/>
            <a:headEnd/>
            <a:tailEnd/>
          </a:ln>
        </p:spPr>
        <p:txBody>
          <a:bodyPr rot="10800000" anchor="ctr"/>
          <a:lstStyle/>
          <a:p>
            <a:endParaRPr lang="en-US" sz="1600">
              <a:solidFill>
                <a:srgbClr val="FFFFFF"/>
              </a:solidFill>
              <a:latin typeface="Calibri" pitchFamily="34" charset="0"/>
            </a:endParaRPr>
          </a:p>
        </p:txBody>
      </p:sp>
      <p:sp>
        <p:nvSpPr>
          <p:cNvPr id="9222" name="TextBox 4"/>
          <p:cNvSpPr txBox="1">
            <a:spLocks noChangeArrowheads="1"/>
          </p:cNvSpPr>
          <p:nvPr/>
        </p:nvSpPr>
        <p:spPr bwMode="auto">
          <a:xfrm>
            <a:off x="1371600" y="5688013"/>
            <a:ext cx="2590800" cy="1069975"/>
          </a:xfrm>
          <a:prstGeom prst="rect">
            <a:avLst/>
          </a:prstGeom>
          <a:noFill/>
          <a:ln w="9525">
            <a:noFill/>
            <a:miter lim="800000"/>
            <a:headEnd/>
            <a:tailEnd/>
          </a:ln>
        </p:spPr>
        <p:txBody>
          <a:bodyPr>
            <a:spAutoFit/>
          </a:bodyPr>
          <a:lstStyle/>
          <a:p>
            <a:pPr algn="ctr" fontAlgn="auto">
              <a:spcBef>
                <a:spcPts val="0"/>
              </a:spcBef>
              <a:spcAft>
                <a:spcPts val="0"/>
              </a:spcAft>
              <a:defRPr/>
            </a:pPr>
            <a:r>
              <a:rPr lang="en-US" sz="1600" b="1" i="1" u="sng" dirty="0">
                <a:solidFill>
                  <a:schemeClr val="accent1">
                    <a:lumMod val="25000"/>
                  </a:schemeClr>
                </a:solidFill>
                <a:latin typeface="+mn-lt"/>
                <a:cs typeface="+mn-cs"/>
              </a:rPr>
              <a:t>Technologies</a:t>
            </a:r>
          </a:p>
          <a:p>
            <a:pPr algn="ctr" fontAlgn="auto">
              <a:spcBef>
                <a:spcPts val="0"/>
              </a:spcBef>
              <a:spcAft>
                <a:spcPts val="0"/>
              </a:spcAft>
              <a:defRPr/>
            </a:pPr>
            <a:r>
              <a:rPr lang="en-US" sz="1600" b="1" i="1" dirty="0">
                <a:solidFill>
                  <a:schemeClr val="accent1">
                    <a:lumMod val="25000"/>
                  </a:schemeClr>
                </a:solidFill>
                <a:latin typeface="+mn-lt"/>
                <a:cs typeface="+mn-cs"/>
              </a:rPr>
              <a:t>generation, infrastructure, smart grid, electric vehicles,</a:t>
            </a:r>
          </a:p>
          <a:p>
            <a:pPr algn="ctr" fontAlgn="auto">
              <a:spcBef>
                <a:spcPts val="0"/>
              </a:spcBef>
              <a:spcAft>
                <a:spcPts val="0"/>
              </a:spcAft>
              <a:defRPr/>
            </a:pPr>
            <a:r>
              <a:rPr lang="en-US" sz="1600" b="1" i="1" dirty="0">
                <a:solidFill>
                  <a:schemeClr val="accent1">
                    <a:lumMod val="25000"/>
                  </a:schemeClr>
                </a:solidFill>
                <a:latin typeface="+mn-lt"/>
                <a:cs typeface="+mn-cs"/>
              </a:rPr>
              <a:t>storage, etc.</a:t>
            </a:r>
          </a:p>
        </p:txBody>
      </p:sp>
      <p:sp>
        <p:nvSpPr>
          <p:cNvPr id="9223" name="TextBox 5"/>
          <p:cNvSpPr txBox="1">
            <a:spLocks noChangeArrowheads="1"/>
          </p:cNvSpPr>
          <p:nvPr/>
        </p:nvSpPr>
        <p:spPr bwMode="auto">
          <a:xfrm>
            <a:off x="3886200" y="3205163"/>
            <a:ext cx="1752600" cy="1558925"/>
          </a:xfrm>
          <a:prstGeom prst="rect">
            <a:avLst/>
          </a:prstGeom>
          <a:noFill/>
          <a:ln w="9525">
            <a:noFill/>
            <a:miter lim="800000"/>
            <a:headEnd/>
            <a:tailEnd/>
          </a:ln>
        </p:spPr>
        <p:txBody>
          <a:bodyPr>
            <a:spAutoFit/>
          </a:bodyPr>
          <a:lstStyle/>
          <a:p>
            <a:pPr algn="ctr" fontAlgn="auto">
              <a:spcBef>
                <a:spcPts val="0"/>
              </a:spcBef>
              <a:spcAft>
                <a:spcPts val="0"/>
              </a:spcAft>
              <a:defRPr/>
            </a:pPr>
            <a:r>
              <a:rPr lang="en-US" sz="1600" b="1" i="1" u="sng" dirty="0">
                <a:solidFill>
                  <a:schemeClr val="accent1">
                    <a:lumMod val="25000"/>
                  </a:schemeClr>
                </a:solidFill>
                <a:latin typeface="+mn-lt"/>
                <a:cs typeface="+mn-cs"/>
              </a:rPr>
              <a:t>Markets</a:t>
            </a:r>
          </a:p>
          <a:p>
            <a:pPr algn="ctr" fontAlgn="auto">
              <a:spcBef>
                <a:spcPts val="0"/>
              </a:spcBef>
              <a:spcAft>
                <a:spcPts val="0"/>
              </a:spcAft>
              <a:defRPr/>
            </a:pPr>
            <a:r>
              <a:rPr lang="en-US" sz="1600" b="1" i="1" dirty="0">
                <a:solidFill>
                  <a:schemeClr val="accent1">
                    <a:lumMod val="25000"/>
                  </a:schemeClr>
                </a:solidFill>
                <a:latin typeface="+mn-lt"/>
                <a:cs typeface="+mn-cs"/>
              </a:rPr>
              <a:t>business models, cost allocation, wholesale power trading, utilities, vendors, etc.</a:t>
            </a:r>
          </a:p>
        </p:txBody>
      </p:sp>
      <p:sp>
        <p:nvSpPr>
          <p:cNvPr id="9224" name="TextBox 6"/>
          <p:cNvSpPr txBox="1">
            <a:spLocks noChangeArrowheads="1"/>
          </p:cNvSpPr>
          <p:nvPr/>
        </p:nvSpPr>
        <p:spPr bwMode="auto">
          <a:xfrm>
            <a:off x="0" y="3173413"/>
            <a:ext cx="1600200" cy="1803400"/>
          </a:xfrm>
          <a:prstGeom prst="rect">
            <a:avLst/>
          </a:prstGeom>
          <a:noFill/>
          <a:ln w="9525">
            <a:noFill/>
            <a:miter lim="800000"/>
            <a:headEnd/>
            <a:tailEnd/>
          </a:ln>
        </p:spPr>
        <p:txBody>
          <a:bodyPr>
            <a:spAutoFit/>
          </a:bodyPr>
          <a:lstStyle/>
          <a:p>
            <a:pPr algn="ctr" fontAlgn="auto">
              <a:spcBef>
                <a:spcPts val="0"/>
              </a:spcBef>
              <a:spcAft>
                <a:spcPts val="0"/>
              </a:spcAft>
              <a:defRPr/>
            </a:pPr>
            <a:r>
              <a:rPr lang="en-US" sz="1600" b="1" i="1" u="sng" dirty="0">
                <a:solidFill>
                  <a:schemeClr val="accent1">
                    <a:lumMod val="25000"/>
                  </a:schemeClr>
                </a:solidFill>
                <a:latin typeface="+mn-lt"/>
                <a:cs typeface="+mn-cs"/>
              </a:rPr>
              <a:t>Policies</a:t>
            </a:r>
          </a:p>
          <a:p>
            <a:pPr algn="ctr" fontAlgn="auto">
              <a:spcBef>
                <a:spcPts val="0"/>
              </a:spcBef>
              <a:spcAft>
                <a:spcPts val="0"/>
              </a:spcAft>
              <a:defRPr/>
            </a:pPr>
            <a:r>
              <a:rPr lang="en-US" sz="1600" b="1" i="1" dirty="0">
                <a:solidFill>
                  <a:schemeClr val="accent1">
                    <a:lumMod val="25000"/>
                  </a:schemeClr>
                </a:solidFill>
                <a:latin typeface="+mn-lt"/>
                <a:cs typeface="+mn-cs"/>
              </a:rPr>
              <a:t>state RPS, federal CES, FERC, PUC’s, environmental regulations, siting, etc.</a:t>
            </a:r>
          </a:p>
        </p:txBody>
      </p:sp>
      <p:sp>
        <p:nvSpPr>
          <p:cNvPr id="94219" name="TextBox 8"/>
          <p:cNvSpPr txBox="1">
            <a:spLocks noChangeArrowheads="1"/>
          </p:cNvSpPr>
          <p:nvPr/>
        </p:nvSpPr>
        <p:spPr bwMode="auto">
          <a:xfrm>
            <a:off x="1905000" y="3021013"/>
            <a:ext cx="1600200" cy="396875"/>
          </a:xfrm>
          <a:prstGeom prst="rect">
            <a:avLst/>
          </a:prstGeom>
          <a:noFill/>
          <a:ln w="9525">
            <a:noFill/>
            <a:miter lim="800000"/>
            <a:headEnd/>
            <a:tailEnd/>
          </a:ln>
        </p:spPr>
        <p:txBody>
          <a:bodyPr>
            <a:spAutoFit/>
          </a:bodyPr>
          <a:lstStyle/>
          <a:p>
            <a:pPr algn="ctr"/>
            <a:r>
              <a:rPr lang="en-US" sz="2000" b="1">
                <a:solidFill>
                  <a:srgbClr val="002060"/>
                </a:solidFill>
                <a:latin typeface="Calibri" pitchFamily="34" charset="0"/>
              </a:rPr>
              <a:t>The Grid</a:t>
            </a:r>
          </a:p>
        </p:txBody>
      </p:sp>
      <p:sp>
        <p:nvSpPr>
          <p:cNvPr id="13" name="Date Placeholder 12"/>
          <p:cNvSpPr>
            <a:spLocks noGrp="1"/>
          </p:cNvSpPr>
          <p:nvPr>
            <p:ph type="dt" sz="half" idx="10"/>
          </p:nvPr>
        </p:nvSpPr>
        <p:spPr/>
        <p:txBody>
          <a:bodyPr/>
          <a:lstStyle/>
          <a:p>
            <a:pPr>
              <a:defRPr/>
            </a:pPr>
            <a:r>
              <a:rPr lang="en-US" smtClean="0"/>
              <a:t>11/15/2011 DRAFT</a:t>
            </a: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5"/>
          <p:cNvSpPr>
            <a:spLocks noGrp="1"/>
          </p:cNvSpPr>
          <p:nvPr>
            <p:ph type="title"/>
          </p:nvPr>
        </p:nvSpPr>
        <p:spPr/>
        <p:txBody>
          <a:bodyPr/>
          <a:lstStyle/>
          <a:p>
            <a:pPr>
              <a:defRPr/>
            </a:pPr>
            <a:r>
              <a:rPr lang="en-US" dirty="0" smtClean="0"/>
              <a:t>Renewables Integration</a:t>
            </a:r>
            <a:br>
              <a:rPr lang="en-US" dirty="0" smtClean="0"/>
            </a:br>
            <a:r>
              <a:rPr lang="en-US" sz="2800" dirty="0" smtClean="0">
                <a:solidFill>
                  <a:schemeClr val="accent1">
                    <a:lumMod val="60000"/>
                    <a:lumOff val="40000"/>
                  </a:schemeClr>
                </a:solidFill>
              </a:rPr>
              <a:t>SC </a:t>
            </a:r>
            <a:r>
              <a:rPr lang="en-US" sz="2800" dirty="0" smtClean="0">
                <a:solidFill>
                  <a:schemeClr val="accent1">
                    <a:lumMod val="60000"/>
                    <a:lumOff val="40000"/>
                  </a:schemeClr>
                </a:solidFill>
                <a:sym typeface="Wingdings"/>
              </a:rPr>
              <a:t> OE  EERE  ARPA-E</a:t>
            </a:r>
            <a:endParaRPr lang="en-US" sz="2800" dirty="0" smtClean="0">
              <a:solidFill>
                <a:schemeClr val="accent1">
                  <a:lumMod val="60000"/>
                  <a:lumOff val="40000"/>
                </a:schemeClr>
              </a:solidFill>
            </a:endParaRPr>
          </a:p>
        </p:txBody>
      </p:sp>
      <p:sp>
        <p:nvSpPr>
          <p:cNvPr id="6" name="Content Placeholder 5"/>
          <p:cNvSpPr>
            <a:spLocks noGrp="1"/>
          </p:cNvSpPr>
          <p:nvPr>
            <p:ph idx="1"/>
          </p:nvPr>
        </p:nvSpPr>
        <p:spPr>
          <a:xfrm>
            <a:off x="457200" y="1600200"/>
            <a:ext cx="3886200" cy="2286000"/>
          </a:xfrm>
        </p:spPr>
        <p:style>
          <a:lnRef idx="1">
            <a:schemeClr val="accent1"/>
          </a:lnRef>
          <a:fillRef idx="2">
            <a:schemeClr val="accent1"/>
          </a:fillRef>
          <a:effectRef idx="1">
            <a:schemeClr val="accent1"/>
          </a:effectRef>
          <a:fontRef idx="minor">
            <a:schemeClr val="dk1"/>
          </a:fontRef>
        </p:style>
        <p:txBody>
          <a:bodyPr>
            <a:normAutofit/>
          </a:bodyPr>
          <a:lstStyle/>
          <a:p>
            <a:pPr>
              <a:buFont typeface="Arial" charset="0"/>
              <a:buNone/>
              <a:defRPr/>
            </a:pPr>
            <a:r>
              <a:rPr lang="en-US" sz="1800" b="1" dirty="0" smtClean="0">
                <a:solidFill>
                  <a:schemeClr val="tx2"/>
                </a:solidFill>
              </a:rPr>
              <a:t>What’s the challenge?</a:t>
            </a:r>
          </a:p>
          <a:p>
            <a:pPr indent="-228600">
              <a:lnSpc>
                <a:spcPts val="1700"/>
              </a:lnSpc>
              <a:spcBef>
                <a:spcPts val="200"/>
              </a:spcBef>
              <a:defRPr/>
            </a:pPr>
            <a:r>
              <a:rPr lang="en-US" sz="1600" dirty="0" smtClean="0">
                <a:solidFill>
                  <a:schemeClr val="tx2"/>
                </a:solidFill>
              </a:rPr>
              <a:t>Variable renewables and their impacts on planning and operations</a:t>
            </a:r>
          </a:p>
          <a:p>
            <a:pPr indent="-228600">
              <a:lnSpc>
                <a:spcPts val="1700"/>
              </a:lnSpc>
              <a:spcBef>
                <a:spcPts val="200"/>
              </a:spcBef>
              <a:defRPr/>
            </a:pPr>
            <a:r>
              <a:rPr lang="en-US" sz="1600" dirty="0" smtClean="0">
                <a:solidFill>
                  <a:schemeClr val="tx2"/>
                </a:solidFill>
              </a:rPr>
              <a:t>Impact of renewables on the distribution system</a:t>
            </a:r>
          </a:p>
          <a:p>
            <a:pPr indent="-228600">
              <a:lnSpc>
                <a:spcPts val="1700"/>
              </a:lnSpc>
              <a:spcBef>
                <a:spcPts val="200"/>
              </a:spcBef>
              <a:defRPr/>
            </a:pPr>
            <a:r>
              <a:rPr lang="en-US" sz="1600" dirty="0" smtClean="0">
                <a:solidFill>
                  <a:schemeClr val="tx2"/>
                </a:solidFill>
              </a:rPr>
              <a:t>Delivery from resource locations to load (transmission)</a:t>
            </a:r>
            <a:endParaRPr lang="en-US" sz="1600" dirty="0">
              <a:solidFill>
                <a:schemeClr val="tx2"/>
              </a:solidFill>
            </a:endParaRPr>
          </a:p>
        </p:txBody>
      </p:sp>
      <p:sp>
        <p:nvSpPr>
          <p:cNvPr id="5" name="Slide Number Placeholder 4"/>
          <p:cNvSpPr>
            <a:spLocks noGrp="1"/>
          </p:cNvSpPr>
          <p:nvPr>
            <p:ph type="sldNum" sz="quarter" idx="12"/>
          </p:nvPr>
        </p:nvSpPr>
        <p:spPr/>
        <p:txBody>
          <a:bodyPr/>
          <a:lstStyle/>
          <a:p>
            <a:pPr>
              <a:defRPr/>
            </a:pPr>
            <a:fld id="{54A7782A-4213-4E5D-A01B-9FFEAB6860E1}" type="slidenum">
              <a:rPr lang="en-US"/>
              <a:pPr>
                <a:defRPr/>
              </a:pPr>
              <a:t>11</a:t>
            </a:fld>
            <a:endParaRPr lang="en-US"/>
          </a:p>
        </p:txBody>
      </p:sp>
      <p:sp>
        <p:nvSpPr>
          <p:cNvPr id="12" name="Content Placeholder 5"/>
          <p:cNvSpPr txBox="1">
            <a:spLocks/>
          </p:cNvSpPr>
          <p:nvPr/>
        </p:nvSpPr>
        <p:spPr bwMode="auto">
          <a:xfrm>
            <a:off x="4800600" y="1600200"/>
            <a:ext cx="3886200" cy="228600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lstStyle/>
          <a:p>
            <a:pPr marL="342900" indent="-342900">
              <a:spcBef>
                <a:spcPct val="20000"/>
              </a:spcBef>
              <a:defRPr/>
            </a:pPr>
            <a:r>
              <a:rPr lang="en-US" b="1" dirty="0">
                <a:solidFill>
                  <a:schemeClr val="tx2"/>
                </a:solidFill>
              </a:rPr>
              <a:t>Where are we today?</a:t>
            </a:r>
          </a:p>
          <a:p>
            <a:pPr marL="342900" indent="-228600">
              <a:lnSpc>
                <a:spcPts val="1700"/>
              </a:lnSpc>
              <a:spcBef>
                <a:spcPts val="200"/>
              </a:spcBef>
              <a:buFont typeface="Arial" pitchFamily="34" charset="0"/>
              <a:buChar char="•"/>
              <a:defRPr/>
            </a:pPr>
            <a:r>
              <a:rPr lang="en-US" sz="1600" dirty="0">
                <a:solidFill>
                  <a:schemeClr val="tx2"/>
                </a:solidFill>
              </a:rPr>
              <a:t>U.S. penetration less than 5% of total generation, and predominantly at transmission level</a:t>
            </a:r>
          </a:p>
          <a:p>
            <a:pPr marL="342900" indent="-228600">
              <a:lnSpc>
                <a:spcPts val="1700"/>
              </a:lnSpc>
              <a:spcBef>
                <a:spcPts val="200"/>
              </a:spcBef>
              <a:buFont typeface="Arial" pitchFamily="34" charset="0"/>
              <a:buChar char="•"/>
              <a:defRPr/>
            </a:pPr>
            <a:r>
              <a:rPr lang="en-US" sz="1600" dirty="0">
                <a:solidFill>
                  <a:schemeClr val="tx2"/>
                </a:solidFill>
              </a:rPr>
              <a:t>Some BAs with up to 10% capacity from variable sources; 50% at distribution</a:t>
            </a:r>
          </a:p>
          <a:p>
            <a:pPr marL="342900" indent="-228600">
              <a:lnSpc>
                <a:spcPts val="1700"/>
              </a:lnSpc>
              <a:spcBef>
                <a:spcPts val="200"/>
              </a:spcBef>
              <a:buFont typeface="Arial" pitchFamily="34" charset="0"/>
              <a:buChar char="•"/>
              <a:defRPr/>
            </a:pPr>
            <a:r>
              <a:rPr lang="en-US" sz="1600" dirty="0">
                <a:solidFill>
                  <a:schemeClr val="tx2"/>
                </a:solidFill>
              </a:rPr>
              <a:t>Some European countries already at much higher penetration levels</a:t>
            </a:r>
          </a:p>
        </p:txBody>
      </p:sp>
      <p:sp>
        <p:nvSpPr>
          <p:cNvPr id="13" name="Content Placeholder 5"/>
          <p:cNvSpPr txBox="1">
            <a:spLocks/>
          </p:cNvSpPr>
          <p:nvPr/>
        </p:nvSpPr>
        <p:spPr bwMode="auto">
          <a:xfrm>
            <a:off x="457200" y="4038600"/>
            <a:ext cx="3886200" cy="228600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lstStyle/>
          <a:p>
            <a:pPr marL="342900" indent="-342900">
              <a:spcBef>
                <a:spcPct val="20000"/>
              </a:spcBef>
              <a:defRPr/>
            </a:pPr>
            <a:r>
              <a:rPr lang="en-US" b="1" dirty="0">
                <a:solidFill>
                  <a:schemeClr val="tx2"/>
                </a:solidFill>
              </a:rPr>
              <a:t>Need for coordination?</a:t>
            </a:r>
          </a:p>
          <a:p>
            <a:pPr marL="342900" indent="-228600">
              <a:lnSpc>
                <a:spcPts val="1700"/>
              </a:lnSpc>
              <a:spcBef>
                <a:spcPts val="200"/>
              </a:spcBef>
              <a:buFont typeface="Arial" charset="0"/>
              <a:buChar char="•"/>
              <a:defRPr/>
            </a:pPr>
            <a:r>
              <a:rPr lang="en-US" sz="1600" dirty="0">
                <a:solidFill>
                  <a:schemeClr val="tx2"/>
                </a:solidFill>
              </a:rPr>
              <a:t>Regional transmission planning</a:t>
            </a:r>
          </a:p>
          <a:p>
            <a:pPr marL="342900" indent="-228600">
              <a:lnSpc>
                <a:spcPts val="1700"/>
              </a:lnSpc>
              <a:spcBef>
                <a:spcPts val="200"/>
              </a:spcBef>
              <a:buFont typeface="Arial" charset="0"/>
              <a:buChar char="•"/>
              <a:defRPr/>
            </a:pPr>
            <a:r>
              <a:rPr lang="en-US" sz="1600" dirty="0">
                <a:solidFill>
                  <a:schemeClr val="tx2"/>
                </a:solidFill>
              </a:rPr>
              <a:t>New algorithms to support advanced modeling; Dynamic analysis</a:t>
            </a:r>
          </a:p>
          <a:p>
            <a:pPr marL="342900" indent="-228600">
              <a:lnSpc>
                <a:spcPts val="1700"/>
              </a:lnSpc>
              <a:spcBef>
                <a:spcPts val="200"/>
              </a:spcBef>
              <a:buFont typeface="Arial" pitchFamily="34" charset="0"/>
              <a:buChar char="•"/>
              <a:defRPr/>
            </a:pPr>
            <a:r>
              <a:rPr lang="en-US" sz="1600" dirty="0">
                <a:solidFill>
                  <a:schemeClr val="tx2"/>
                </a:solidFill>
              </a:rPr>
              <a:t>Tool development (situational awareness, forecasting, storage) </a:t>
            </a:r>
          </a:p>
          <a:p>
            <a:pPr marL="342900" indent="-228600">
              <a:lnSpc>
                <a:spcPts val="1700"/>
              </a:lnSpc>
              <a:spcBef>
                <a:spcPts val="200"/>
              </a:spcBef>
              <a:buFont typeface="Arial" pitchFamily="34" charset="0"/>
              <a:buChar char="•"/>
              <a:defRPr/>
            </a:pPr>
            <a:r>
              <a:rPr lang="en-US" sz="1600" dirty="0">
                <a:solidFill>
                  <a:schemeClr val="tx2"/>
                </a:solidFill>
              </a:rPr>
              <a:t>Higher penetration integration studies</a:t>
            </a:r>
          </a:p>
          <a:p>
            <a:pPr marL="342900" indent="-228600">
              <a:lnSpc>
                <a:spcPts val="1700"/>
              </a:lnSpc>
              <a:spcBef>
                <a:spcPts val="200"/>
              </a:spcBef>
              <a:buFont typeface="Arial" pitchFamily="34" charset="0"/>
              <a:buChar char="•"/>
              <a:defRPr/>
            </a:pPr>
            <a:r>
              <a:rPr lang="en-US" sz="1600" dirty="0">
                <a:solidFill>
                  <a:schemeClr val="tx2"/>
                </a:solidFill>
              </a:rPr>
              <a:t>Market design analysis</a:t>
            </a:r>
          </a:p>
        </p:txBody>
      </p:sp>
      <p:sp>
        <p:nvSpPr>
          <p:cNvPr id="14" name="Content Placeholder 5"/>
          <p:cNvSpPr txBox="1">
            <a:spLocks/>
          </p:cNvSpPr>
          <p:nvPr/>
        </p:nvSpPr>
        <p:spPr bwMode="auto">
          <a:xfrm>
            <a:off x="4800600" y="4038600"/>
            <a:ext cx="3886200" cy="228600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lstStyle/>
          <a:p>
            <a:pPr marL="342900" indent="-342900">
              <a:spcBef>
                <a:spcPct val="20000"/>
              </a:spcBef>
              <a:defRPr/>
            </a:pPr>
            <a:r>
              <a:rPr lang="en-US" b="1" dirty="0">
                <a:solidFill>
                  <a:schemeClr val="tx2"/>
                </a:solidFill>
              </a:rPr>
              <a:t>Where are we going?</a:t>
            </a:r>
          </a:p>
          <a:p>
            <a:pPr marL="342900" indent="-228600">
              <a:lnSpc>
                <a:spcPts val="1700"/>
              </a:lnSpc>
              <a:spcBef>
                <a:spcPts val="200"/>
              </a:spcBef>
              <a:buFont typeface="Arial" pitchFamily="34" charset="0"/>
              <a:buChar char="•"/>
              <a:defRPr/>
            </a:pPr>
            <a:r>
              <a:rPr lang="en-US" sz="1600" dirty="0">
                <a:solidFill>
                  <a:schemeClr val="tx2"/>
                </a:solidFill>
              </a:rPr>
              <a:t>Increasing penetration rate of variable generation - 20%... 40%... 80%?</a:t>
            </a:r>
          </a:p>
          <a:p>
            <a:pPr marL="342900" indent="-228600">
              <a:lnSpc>
                <a:spcPts val="1700"/>
              </a:lnSpc>
              <a:spcBef>
                <a:spcPts val="200"/>
              </a:spcBef>
              <a:buFont typeface="Arial" pitchFamily="34" charset="0"/>
              <a:buChar char="•"/>
              <a:defRPr/>
            </a:pPr>
            <a:r>
              <a:rPr lang="en-US" sz="1600" dirty="0">
                <a:solidFill>
                  <a:schemeClr val="tx2"/>
                </a:solidFill>
              </a:rPr>
              <a:t>Seamlessly integrated DG, EVs, DR</a:t>
            </a:r>
          </a:p>
          <a:p>
            <a:pPr marL="342900" indent="-228600">
              <a:lnSpc>
                <a:spcPts val="1700"/>
              </a:lnSpc>
              <a:spcBef>
                <a:spcPts val="200"/>
              </a:spcBef>
              <a:buFont typeface="Arial" pitchFamily="34" charset="0"/>
              <a:buChar char="•"/>
              <a:defRPr/>
            </a:pPr>
            <a:r>
              <a:rPr lang="en-US" sz="1600" dirty="0">
                <a:solidFill>
                  <a:schemeClr val="tx2"/>
                </a:solidFill>
              </a:rPr>
              <a:t>Resource-focused planning</a:t>
            </a:r>
          </a:p>
          <a:p>
            <a:pPr marL="342900" indent="-342900">
              <a:spcBef>
                <a:spcPct val="20000"/>
              </a:spcBef>
              <a:buFont typeface="Arial" pitchFamily="34" charset="0"/>
              <a:buChar char="•"/>
              <a:defRPr/>
            </a:pPr>
            <a:endParaRPr lang="en-US" sz="1600" dirty="0">
              <a:solidFill>
                <a:schemeClr val="tx2"/>
              </a:solidFill>
            </a:endParaRPr>
          </a:p>
        </p:txBody>
      </p:sp>
      <p:sp>
        <p:nvSpPr>
          <p:cNvPr id="8" name="Date Placeholder 7"/>
          <p:cNvSpPr>
            <a:spLocks noGrp="1"/>
          </p:cNvSpPr>
          <p:nvPr>
            <p:ph type="dt" sz="half" idx="10"/>
          </p:nvPr>
        </p:nvSpPr>
        <p:spPr/>
        <p:txBody>
          <a:bodyPr/>
          <a:lstStyle/>
          <a:p>
            <a:pPr>
              <a:defRPr/>
            </a:pPr>
            <a:r>
              <a:rPr lang="en-US" smtClean="0"/>
              <a:t>11/15/2011 DRAFT</a:t>
            </a: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sz="4400" dirty="0" smtClean="0"/>
              <a:t>Renewables Integration</a:t>
            </a:r>
            <a:r>
              <a:rPr lang="en-US" dirty="0" smtClean="0"/>
              <a:t/>
            </a:r>
            <a:br>
              <a:rPr lang="en-US" dirty="0" smtClean="0"/>
            </a:br>
            <a:r>
              <a:rPr lang="en-US" sz="3100" dirty="0" smtClean="0">
                <a:solidFill>
                  <a:schemeClr val="accent1">
                    <a:lumMod val="60000"/>
                    <a:lumOff val="40000"/>
                  </a:schemeClr>
                </a:solidFill>
              </a:rPr>
              <a:t>Overview of DOE Activities</a:t>
            </a:r>
            <a:endParaRPr lang="en-US" sz="3100" dirty="0"/>
          </a:p>
        </p:txBody>
      </p:sp>
      <p:sp>
        <p:nvSpPr>
          <p:cNvPr id="3" name="Content Placeholder 2"/>
          <p:cNvSpPr>
            <a:spLocks noGrp="1"/>
          </p:cNvSpPr>
          <p:nvPr>
            <p:ph idx="1"/>
          </p:nvPr>
        </p:nvSpPr>
        <p:spPr>
          <a:xfrm>
            <a:off x="76200" y="1600200"/>
            <a:ext cx="4495800" cy="4525963"/>
          </a:xfrm>
        </p:spPr>
        <p:txBody>
          <a:bodyPr/>
          <a:lstStyle/>
          <a:p>
            <a:pPr marL="0" indent="0" defTabSz="457200">
              <a:buFont typeface="Arial" charset="0"/>
              <a:buNone/>
              <a:defRPr/>
            </a:pPr>
            <a:endParaRPr lang="en-US" sz="1600" b="1" dirty="0">
              <a:solidFill>
                <a:srgbClr val="000000"/>
              </a:solidFill>
              <a:latin typeface="Arial" pitchFamily="34" charset="0"/>
              <a:cs typeface="Arial" pitchFamily="34" charset="0"/>
            </a:endParaRPr>
          </a:p>
          <a:p>
            <a:pPr lvl="1">
              <a:buFont typeface="Arial" pitchFamily="34" charset="0"/>
              <a:buChar char="•"/>
              <a:defRPr/>
            </a:pPr>
            <a:r>
              <a:rPr lang="en-US" sz="2000" dirty="0" smtClean="0">
                <a:solidFill>
                  <a:srgbClr val="000000"/>
                </a:solidFill>
                <a:cs typeface="Arial" pitchFamily="34" charset="0"/>
              </a:rPr>
              <a:t>Integration studies</a:t>
            </a:r>
            <a:endParaRPr lang="en-US" sz="2000" dirty="0">
              <a:solidFill>
                <a:srgbClr val="000000"/>
              </a:solidFill>
              <a:cs typeface="Arial" pitchFamily="34" charset="0"/>
            </a:endParaRPr>
          </a:p>
          <a:p>
            <a:pPr lvl="1">
              <a:buFont typeface="Arial" pitchFamily="34" charset="0"/>
              <a:buChar char="•"/>
              <a:defRPr/>
            </a:pPr>
            <a:r>
              <a:rPr lang="en-US" sz="2000" dirty="0" smtClean="0">
                <a:solidFill>
                  <a:srgbClr val="000000"/>
                </a:solidFill>
                <a:cs typeface="Arial" pitchFamily="34" charset="0"/>
              </a:rPr>
              <a:t>Power system modeling tools</a:t>
            </a:r>
            <a:endParaRPr lang="en-US" sz="2000" dirty="0">
              <a:solidFill>
                <a:srgbClr val="000000"/>
              </a:solidFill>
              <a:cs typeface="Arial" pitchFamily="34" charset="0"/>
            </a:endParaRPr>
          </a:p>
          <a:p>
            <a:pPr lvl="1">
              <a:buFont typeface="Arial" pitchFamily="34" charset="0"/>
              <a:buChar char="•"/>
              <a:defRPr/>
            </a:pPr>
            <a:r>
              <a:rPr lang="en-US" sz="2000" dirty="0" smtClean="0">
                <a:solidFill>
                  <a:srgbClr val="000000"/>
                </a:solidFill>
                <a:cs typeface="Arial" pitchFamily="34" charset="0"/>
              </a:rPr>
              <a:t>Transmission utilization analysis</a:t>
            </a:r>
            <a:endParaRPr lang="en-US" sz="2000" dirty="0">
              <a:solidFill>
                <a:srgbClr val="000000"/>
              </a:solidFill>
              <a:cs typeface="Arial" pitchFamily="34" charset="0"/>
            </a:endParaRPr>
          </a:p>
          <a:p>
            <a:pPr lvl="1">
              <a:spcBef>
                <a:spcPts val="384"/>
              </a:spcBef>
              <a:buFont typeface="Arial" pitchFamily="34" charset="0"/>
              <a:buChar char="•"/>
              <a:defRPr/>
            </a:pPr>
            <a:r>
              <a:rPr lang="en-US" sz="2000" dirty="0" smtClean="0">
                <a:solidFill>
                  <a:srgbClr val="000000"/>
                </a:solidFill>
                <a:cs typeface="Arial" pitchFamily="34" charset="0"/>
              </a:rPr>
              <a:t>Active power controls development</a:t>
            </a:r>
            <a:endParaRPr lang="en-US" sz="2000" b="1" dirty="0">
              <a:solidFill>
                <a:srgbClr val="000000"/>
              </a:solidFill>
              <a:cs typeface="Arial" pitchFamily="34" charset="0"/>
            </a:endParaRPr>
          </a:p>
          <a:p>
            <a:pPr lvl="1">
              <a:spcBef>
                <a:spcPts val="384"/>
              </a:spcBef>
              <a:buFont typeface="Arial" pitchFamily="34" charset="0"/>
              <a:buChar char="•"/>
              <a:defRPr/>
            </a:pPr>
            <a:r>
              <a:rPr lang="en-US" sz="2000" dirty="0">
                <a:solidFill>
                  <a:srgbClr val="000000"/>
                </a:solidFill>
              </a:rPr>
              <a:t>Reserves </a:t>
            </a:r>
            <a:r>
              <a:rPr lang="en-US" sz="2000" dirty="0" smtClean="0">
                <a:solidFill>
                  <a:srgbClr val="000000"/>
                </a:solidFill>
              </a:rPr>
              <a:t>analysis </a:t>
            </a:r>
            <a:endParaRPr lang="en-US" sz="2000" dirty="0">
              <a:solidFill>
                <a:srgbClr val="000000"/>
              </a:solidFill>
            </a:endParaRPr>
          </a:p>
          <a:p>
            <a:pPr lvl="1">
              <a:spcBef>
                <a:spcPts val="384"/>
              </a:spcBef>
              <a:buFont typeface="Arial" pitchFamily="34" charset="0"/>
              <a:buChar char="•"/>
              <a:defRPr/>
            </a:pPr>
            <a:r>
              <a:rPr lang="en-US" sz="2000" dirty="0" smtClean="0">
                <a:solidFill>
                  <a:srgbClr val="000000"/>
                </a:solidFill>
                <a:cs typeface="Arial" pitchFamily="34" charset="0"/>
              </a:rPr>
              <a:t>Testing </a:t>
            </a:r>
            <a:r>
              <a:rPr lang="en-US" sz="2000" dirty="0">
                <a:solidFill>
                  <a:srgbClr val="000000"/>
                </a:solidFill>
                <a:cs typeface="Arial" pitchFamily="34" charset="0"/>
              </a:rPr>
              <a:t>and demonstration</a:t>
            </a:r>
          </a:p>
          <a:p>
            <a:pPr lvl="1">
              <a:spcBef>
                <a:spcPts val="384"/>
              </a:spcBef>
              <a:buFont typeface="Arial" pitchFamily="34" charset="0"/>
              <a:buChar char="•"/>
              <a:defRPr/>
            </a:pPr>
            <a:r>
              <a:rPr lang="en-US" sz="2000" dirty="0" smtClean="0">
                <a:solidFill>
                  <a:srgbClr val="000000"/>
                </a:solidFill>
              </a:rPr>
              <a:t>Codes and standards development</a:t>
            </a:r>
          </a:p>
          <a:p>
            <a:pPr lvl="1">
              <a:spcBef>
                <a:spcPts val="384"/>
              </a:spcBef>
              <a:buFont typeface="Arial" pitchFamily="34" charset="0"/>
              <a:buChar char="•"/>
              <a:defRPr/>
            </a:pPr>
            <a:r>
              <a:rPr lang="en-US" sz="2000" dirty="0" smtClean="0">
                <a:solidFill>
                  <a:srgbClr val="000000"/>
                </a:solidFill>
              </a:rPr>
              <a:t>Reliability impacts analysis</a:t>
            </a:r>
          </a:p>
          <a:p>
            <a:pPr lvl="1">
              <a:spcBef>
                <a:spcPts val="384"/>
              </a:spcBef>
              <a:buFont typeface="Arial" pitchFamily="34" charset="0"/>
              <a:buChar char="•"/>
              <a:defRPr/>
            </a:pPr>
            <a:r>
              <a:rPr lang="en-US" sz="2000" dirty="0" smtClean="0">
                <a:solidFill>
                  <a:srgbClr val="000000"/>
                </a:solidFill>
              </a:rPr>
              <a:t>Forecasting improvement</a:t>
            </a:r>
            <a:endParaRPr lang="en-US" sz="2000" dirty="0">
              <a:solidFill>
                <a:srgbClr val="000000"/>
              </a:solidFill>
            </a:endParaRPr>
          </a:p>
          <a:p>
            <a:pPr>
              <a:defRPr/>
            </a:pPr>
            <a:endParaRPr lang="en-US" dirty="0"/>
          </a:p>
        </p:txBody>
      </p:sp>
      <p:sp>
        <p:nvSpPr>
          <p:cNvPr id="5" name="Slide Number Placeholder 4"/>
          <p:cNvSpPr>
            <a:spLocks noGrp="1"/>
          </p:cNvSpPr>
          <p:nvPr>
            <p:ph type="sldNum" sz="quarter" idx="12"/>
          </p:nvPr>
        </p:nvSpPr>
        <p:spPr/>
        <p:txBody>
          <a:bodyPr/>
          <a:lstStyle/>
          <a:p>
            <a:pPr>
              <a:defRPr/>
            </a:pPr>
            <a:fld id="{DFB4BDD9-D4A6-4834-BF70-BC67EE716094}" type="slidenum">
              <a:rPr lang="en-US" smtClean="0"/>
              <a:pPr>
                <a:defRPr/>
              </a:pPr>
              <a:t>12</a:t>
            </a:fld>
            <a:endParaRPr lang="en-US"/>
          </a:p>
        </p:txBody>
      </p:sp>
      <p:pic>
        <p:nvPicPr>
          <p:cNvPr id="98308" name="Picture 9"/>
          <p:cNvPicPr>
            <a:picLocks noChangeAspect="1" noChangeArrowheads="1"/>
          </p:cNvPicPr>
          <p:nvPr/>
        </p:nvPicPr>
        <p:blipFill>
          <a:blip r:embed="rId3" cstate="print"/>
          <a:srcRect/>
          <a:stretch>
            <a:fillRect/>
          </a:stretch>
        </p:blipFill>
        <p:spPr bwMode="auto">
          <a:xfrm>
            <a:off x="5622925" y="3886200"/>
            <a:ext cx="3251200" cy="2435225"/>
          </a:xfrm>
          <a:prstGeom prst="rect">
            <a:avLst/>
          </a:prstGeom>
          <a:noFill/>
          <a:ln w="9525">
            <a:noFill/>
            <a:miter lim="800000"/>
            <a:headEnd/>
            <a:tailEnd/>
          </a:ln>
        </p:spPr>
      </p:pic>
      <p:pic>
        <p:nvPicPr>
          <p:cNvPr id="98309" name="Picture 2"/>
          <p:cNvPicPr>
            <a:picLocks noChangeAspect="1" noChangeArrowheads="1"/>
          </p:cNvPicPr>
          <p:nvPr/>
        </p:nvPicPr>
        <p:blipFill>
          <a:blip r:embed="rId4" cstate="print"/>
          <a:srcRect/>
          <a:stretch>
            <a:fillRect/>
          </a:stretch>
        </p:blipFill>
        <p:spPr bwMode="auto">
          <a:xfrm>
            <a:off x="6934200" y="1906588"/>
            <a:ext cx="2003425" cy="1903412"/>
          </a:xfrm>
          <a:prstGeom prst="rect">
            <a:avLst/>
          </a:prstGeom>
          <a:noFill/>
          <a:ln w="9525">
            <a:noFill/>
            <a:miter lim="800000"/>
            <a:headEnd/>
            <a:tailEnd/>
          </a:ln>
        </p:spPr>
      </p:pic>
      <p:pic>
        <p:nvPicPr>
          <p:cNvPr id="98310" name="Picture 13"/>
          <p:cNvPicPr>
            <a:picLocks noChangeAspect="1" noChangeArrowheads="1"/>
          </p:cNvPicPr>
          <p:nvPr/>
        </p:nvPicPr>
        <p:blipFill>
          <a:blip r:embed="rId5" cstate="print"/>
          <a:srcRect/>
          <a:stretch>
            <a:fillRect/>
          </a:stretch>
        </p:blipFill>
        <p:spPr bwMode="auto">
          <a:xfrm>
            <a:off x="4343400" y="1600200"/>
            <a:ext cx="2479675" cy="2112963"/>
          </a:xfrm>
          <a:prstGeom prst="rect">
            <a:avLst/>
          </a:prstGeom>
          <a:noFill/>
          <a:ln w="9525">
            <a:solidFill>
              <a:schemeClr val="accent1"/>
            </a:solidFill>
            <a:miter lim="800000"/>
            <a:headEnd/>
            <a:tailEnd/>
          </a:ln>
        </p:spPr>
      </p:pic>
      <p:pic>
        <p:nvPicPr>
          <p:cNvPr id="98311" name="Picture 6"/>
          <p:cNvPicPr>
            <a:picLocks noChangeAspect="1" noChangeArrowheads="1"/>
          </p:cNvPicPr>
          <p:nvPr/>
        </p:nvPicPr>
        <p:blipFill>
          <a:blip r:embed="rId6" cstate="print"/>
          <a:srcRect/>
          <a:stretch>
            <a:fillRect/>
          </a:stretch>
        </p:blipFill>
        <p:spPr bwMode="auto">
          <a:xfrm>
            <a:off x="4038600" y="4114800"/>
            <a:ext cx="1698625" cy="1781175"/>
          </a:xfrm>
          <a:prstGeom prst="rect">
            <a:avLst/>
          </a:prstGeom>
          <a:noFill/>
          <a:ln w="9525">
            <a:noFill/>
            <a:miter lim="800000"/>
            <a:headEnd/>
            <a:tailEnd/>
          </a:ln>
        </p:spPr>
      </p:pic>
      <p:sp>
        <p:nvSpPr>
          <p:cNvPr id="9" name="Date Placeholder 8"/>
          <p:cNvSpPr>
            <a:spLocks noGrp="1"/>
          </p:cNvSpPr>
          <p:nvPr>
            <p:ph type="dt" sz="half" idx="10"/>
          </p:nvPr>
        </p:nvSpPr>
        <p:spPr/>
        <p:txBody>
          <a:bodyPr/>
          <a:lstStyle/>
          <a:p>
            <a:pPr>
              <a:defRPr/>
            </a:pPr>
            <a:r>
              <a:rPr lang="en-US" smtClean="0"/>
              <a:t>11/15/2011 DRAFT</a:t>
            </a: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sz="4400" dirty="0" smtClean="0"/>
              <a:t>Renewables Integration</a:t>
            </a:r>
            <a:r>
              <a:rPr lang="en-US" dirty="0" smtClean="0"/>
              <a:t/>
            </a:r>
            <a:br>
              <a:rPr lang="en-US" dirty="0" smtClean="0"/>
            </a:br>
            <a:r>
              <a:rPr lang="en-US" sz="3100" dirty="0" smtClean="0">
                <a:solidFill>
                  <a:schemeClr val="accent1">
                    <a:lumMod val="60000"/>
                    <a:lumOff val="40000"/>
                  </a:schemeClr>
                </a:solidFill>
              </a:rPr>
              <a:t>Specific Coordinated Examples</a:t>
            </a:r>
            <a:endParaRPr lang="en-US" sz="3100" dirty="0"/>
          </a:p>
        </p:txBody>
      </p:sp>
      <p:sp>
        <p:nvSpPr>
          <p:cNvPr id="100354" name="Content Placeholder 2"/>
          <p:cNvSpPr>
            <a:spLocks noGrp="1"/>
          </p:cNvSpPr>
          <p:nvPr>
            <p:ph idx="1"/>
          </p:nvPr>
        </p:nvSpPr>
        <p:spPr>
          <a:xfrm>
            <a:off x="3810000" y="1981200"/>
            <a:ext cx="5334000" cy="5029200"/>
          </a:xfrm>
        </p:spPr>
        <p:txBody>
          <a:bodyPr/>
          <a:lstStyle/>
          <a:p>
            <a:r>
              <a:rPr lang="en-US" sz="2000" b="1" smtClean="0"/>
              <a:t>Western Wind and Solar Integration Study-Phase 2 </a:t>
            </a:r>
            <a:r>
              <a:rPr lang="en-US" sz="2000" smtClean="0"/>
              <a:t>(EERE, OE)</a:t>
            </a:r>
          </a:p>
          <a:p>
            <a:r>
              <a:rPr lang="en-US" sz="2000" b="1" smtClean="0"/>
              <a:t>Eastern Renewable Generation Integration Study </a:t>
            </a:r>
            <a:r>
              <a:rPr lang="en-US" sz="2000" smtClean="0"/>
              <a:t>(EERE, OE)</a:t>
            </a:r>
          </a:p>
          <a:p>
            <a:r>
              <a:rPr lang="en-US" sz="2000" b="1" smtClean="0"/>
              <a:t>Solar Energy Grid Integration Systems </a:t>
            </a:r>
            <a:r>
              <a:rPr lang="en-US" sz="2000" smtClean="0"/>
              <a:t>(SEGIS) and </a:t>
            </a:r>
            <a:r>
              <a:rPr lang="en-US" sz="2000" b="1" smtClean="0"/>
              <a:t>Solar Agile Delivery of Electrical Power Technology </a:t>
            </a:r>
            <a:r>
              <a:rPr lang="en-US" sz="2000" smtClean="0"/>
              <a:t>(ADEPT) (EERE, ARPA-E)</a:t>
            </a:r>
          </a:p>
          <a:p>
            <a:r>
              <a:rPr lang="en-US" sz="2000" b="1" smtClean="0"/>
              <a:t>WECC VGS Balancing Area Analysis </a:t>
            </a:r>
            <a:r>
              <a:rPr lang="en-US" sz="2000" smtClean="0"/>
              <a:t>(EERE, OE)</a:t>
            </a:r>
          </a:p>
          <a:p>
            <a:r>
              <a:rPr lang="en-US" sz="2000" b="1" smtClean="0"/>
              <a:t>Renewable Integration Model </a:t>
            </a:r>
            <a:r>
              <a:rPr lang="en-US" sz="2000" smtClean="0"/>
              <a:t>(RIM) development (OE, EERE)</a:t>
            </a:r>
          </a:p>
        </p:txBody>
      </p:sp>
      <p:sp>
        <p:nvSpPr>
          <p:cNvPr id="5" name="Slide Number Placeholder 4"/>
          <p:cNvSpPr>
            <a:spLocks noGrp="1"/>
          </p:cNvSpPr>
          <p:nvPr>
            <p:ph type="sldNum" sz="quarter" idx="12"/>
          </p:nvPr>
        </p:nvSpPr>
        <p:spPr/>
        <p:txBody>
          <a:bodyPr/>
          <a:lstStyle/>
          <a:p>
            <a:pPr>
              <a:defRPr/>
            </a:pPr>
            <a:fld id="{F27112EA-5DA3-446C-B600-E86C05F721D7}" type="slidenum">
              <a:rPr lang="en-US" smtClean="0"/>
              <a:pPr>
                <a:defRPr/>
              </a:pPr>
              <a:t>13</a:t>
            </a:fld>
            <a:endParaRPr lang="en-US"/>
          </a:p>
        </p:txBody>
      </p:sp>
      <p:pic>
        <p:nvPicPr>
          <p:cNvPr id="100356" name="Picture_x0020_1" descr="WWSIS-smaller Cover-Mock-up-5 (2) copy"/>
          <p:cNvPicPr>
            <a:picLocks noChangeAspect="1" noChangeArrowheads="1"/>
          </p:cNvPicPr>
          <p:nvPr/>
        </p:nvPicPr>
        <p:blipFill>
          <a:blip r:embed="rId3" cstate="print"/>
          <a:srcRect/>
          <a:stretch>
            <a:fillRect/>
          </a:stretch>
        </p:blipFill>
        <p:spPr bwMode="auto">
          <a:xfrm>
            <a:off x="685800" y="2209800"/>
            <a:ext cx="2476500" cy="3200400"/>
          </a:xfrm>
          <a:prstGeom prst="rect">
            <a:avLst/>
          </a:prstGeom>
          <a:noFill/>
          <a:ln w="9525">
            <a:noFill/>
            <a:miter lim="800000"/>
            <a:headEnd/>
            <a:tailEnd/>
          </a:ln>
        </p:spPr>
      </p:pic>
      <p:sp>
        <p:nvSpPr>
          <p:cNvPr id="6" name="Date Placeholder 5"/>
          <p:cNvSpPr>
            <a:spLocks noGrp="1"/>
          </p:cNvSpPr>
          <p:nvPr>
            <p:ph type="dt" sz="half" idx="10"/>
          </p:nvPr>
        </p:nvSpPr>
        <p:spPr/>
        <p:txBody>
          <a:bodyPr/>
          <a:lstStyle/>
          <a:p>
            <a:pPr>
              <a:defRPr/>
            </a:pPr>
            <a:r>
              <a:rPr lang="en-US" smtClean="0"/>
              <a:t>11/15/2011 DRAFT</a:t>
            </a: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sz="4400" dirty="0" smtClean="0"/>
              <a:t>Renewables Integration</a:t>
            </a:r>
            <a:r>
              <a:rPr lang="en-US" dirty="0" smtClean="0"/>
              <a:t/>
            </a:r>
            <a:br>
              <a:rPr lang="en-US" dirty="0" smtClean="0"/>
            </a:br>
            <a:r>
              <a:rPr lang="en-US" sz="3100" dirty="0" smtClean="0">
                <a:solidFill>
                  <a:schemeClr val="accent1">
                    <a:lumMod val="60000"/>
                    <a:lumOff val="40000"/>
                  </a:schemeClr>
                </a:solidFill>
              </a:rPr>
              <a:t>Future Opportunities for Coordination</a:t>
            </a:r>
            <a:endParaRPr lang="en-US" sz="3100" dirty="0"/>
          </a:p>
        </p:txBody>
      </p:sp>
      <p:sp>
        <p:nvSpPr>
          <p:cNvPr id="102402" name="Content Placeholder 2"/>
          <p:cNvSpPr>
            <a:spLocks noGrp="1"/>
          </p:cNvSpPr>
          <p:nvPr>
            <p:ph idx="1"/>
          </p:nvPr>
        </p:nvSpPr>
        <p:spPr>
          <a:xfrm>
            <a:off x="1524000" y="1600200"/>
            <a:ext cx="5943600" cy="1676400"/>
          </a:xfrm>
        </p:spPr>
        <p:txBody>
          <a:bodyPr/>
          <a:lstStyle/>
          <a:p>
            <a:pPr marL="0" indent="0">
              <a:buFont typeface="Arial" charset="0"/>
              <a:buNone/>
            </a:pPr>
            <a:r>
              <a:rPr lang="en-US" sz="2000" b="1" smtClean="0"/>
              <a:t>Leverage GTT activities through the use of improved</a:t>
            </a:r>
            <a:r>
              <a:rPr lang="en-US" sz="2000" smtClean="0"/>
              <a:t>:</a:t>
            </a:r>
          </a:p>
          <a:p>
            <a:pPr lvl="1">
              <a:buFont typeface="Wingdings" pitchFamily="2" charset="2"/>
              <a:buChar char="q"/>
            </a:pPr>
            <a:r>
              <a:rPr lang="en-US" sz="2000" smtClean="0"/>
              <a:t>DC converter technology</a:t>
            </a:r>
          </a:p>
          <a:p>
            <a:pPr lvl="1">
              <a:buFont typeface="Wingdings" pitchFamily="2" charset="2"/>
              <a:buChar char="q"/>
            </a:pPr>
            <a:r>
              <a:rPr lang="en-US" sz="2000" smtClean="0"/>
              <a:t>Power system modeling</a:t>
            </a:r>
          </a:p>
          <a:p>
            <a:pPr lvl="1">
              <a:buFont typeface="Wingdings" pitchFamily="2" charset="2"/>
              <a:buChar char="q"/>
            </a:pPr>
            <a:r>
              <a:rPr lang="en-US" sz="2000" smtClean="0"/>
              <a:t>PMU data</a:t>
            </a:r>
          </a:p>
        </p:txBody>
      </p:sp>
      <p:sp>
        <p:nvSpPr>
          <p:cNvPr id="5" name="Slide Number Placeholder 4"/>
          <p:cNvSpPr>
            <a:spLocks noGrp="1"/>
          </p:cNvSpPr>
          <p:nvPr>
            <p:ph type="sldNum" sz="quarter" idx="12"/>
          </p:nvPr>
        </p:nvSpPr>
        <p:spPr/>
        <p:txBody>
          <a:bodyPr/>
          <a:lstStyle/>
          <a:p>
            <a:pPr>
              <a:defRPr/>
            </a:pPr>
            <a:fld id="{5296A720-2467-40E4-8604-CA2534B178C1}" type="slidenum">
              <a:rPr lang="en-US" smtClean="0"/>
              <a:pPr>
                <a:defRPr/>
              </a:pPr>
              <a:t>14</a:t>
            </a:fld>
            <a:endParaRPr lang="en-US"/>
          </a:p>
        </p:txBody>
      </p:sp>
      <p:sp>
        <p:nvSpPr>
          <p:cNvPr id="7" name="Content Placeholder 2"/>
          <p:cNvSpPr txBox="1">
            <a:spLocks/>
          </p:cNvSpPr>
          <p:nvPr/>
        </p:nvSpPr>
        <p:spPr bwMode="auto">
          <a:xfrm>
            <a:off x="457200" y="3398838"/>
            <a:ext cx="8229600" cy="2316162"/>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nchor="ctr" anchorCtr="1"/>
          <a:lstStyle/>
          <a:p>
            <a:pPr marL="571500" indent="-342900" eaLnBrk="0" hangingPunct="0">
              <a:spcBef>
                <a:spcPct val="20000"/>
              </a:spcBef>
              <a:buFont typeface="Arial" charset="0"/>
              <a:buChar char="•"/>
              <a:defRPr/>
            </a:pPr>
            <a:r>
              <a:rPr lang="en-US" sz="2000" dirty="0">
                <a:solidFill>
                  <a:schemeClr val="tx1"/>
                </a:solidFill>
              </a:rPr>
              <a:t>Is DOE investing in the right activities to support the integration of  clean energy sources into the grid?</a:t>
            </a:r>
          </a:p>
          <a:p>
            <a:pPr marL="571500" indent="-342900" eaLnBrk="0" hangingPunct="0">
              <a:spcBef>
                <a:spcPct val="20000"/>
              </a:spcBef>
              <a:buFont typeface="Arial" charset="0"/>
              <a:buChar char="•"/>
              <a:defRPr/>
            </a:pPr>
            <a:r>
              <a:rPr lang="en-US" sz="2000" dirty="0">
                <a:solidFill>
                  <a:schemeClr val="tx1"/>
                </a:solidFill>
              </a:rPr>
              <a:t>What gaps exist that DOE is not working on?</a:t>
            </a:r>
          </a:p>
          <a:p>
            <a:pPr marL="571500" indent="-342900" eaLnBrk="0" hangingPunct="0">
              <a:spcBef>
                <a:spcPct val="20000"/>
              </a:spcBef>
              <a:buFont typeface="Arial" charset="0"/>
              <a:buChar char="•"/>
              <a:defRPr/>
            </a:pPr>
            <a:r>
              <a:rPr lang="en-US" sz="2000" dirty="0">
                <a:solidFill>
                  <a:schemeClr val="tx1"/>
                </a:solidFill>
              </a:rPr>
              <a:t>How can the GTT work to better address the technical gaps that have been identified?</a:t>
            </a:r>
          </a:p>
        </p:txBody>
      </p:sp>
      <p:sp>
        <p:nvSpPr>
          <p:cNvPr id="6" name="Date Placeholder 5"/>
          <p:cNvSpPr>
            <a:spLocks noGrp="1"/>
          </p:cNvSpPr>
          <p:nvPr>
            <p:ph type="dt" sz="half" idx="10"/>
          </p:nvPr>
        </p:nvSpPr>
        <p:spPr/>
        <p:txBody>
          <a:bodyPr/>
          <a:lstStyle/>
          <a:p>
            <a:pPr>
              <a:defRPr/>
            </a:pPr>
            <a:r>
              <a:rPr lang="en-US" smtClean="0"/>
              <a:t>11/15/2011 DRAFT</a:t>
            </a: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5"/>
          <p:cNvSpPr>
            <a:spLocks noGrp="1"/>
          </p:cNvSpPr>
          <p:nvPr>
            <p:ph type="title"/>
          </p:nvPr>
        </p:nvSpPr>
        <p:spPr/>
        <p:txBody>
          <a:bodyPr/>
          <a:lstStyle/>
          <a:p>
            <a:pPr eaLnBrk="1" hangingPunct="1">
              <a:defRPr/>
            </a:pPr>
            <a:r>
              <a:rPr lang="en-US" dirty="0" smtClean="0"/>
              <a:t>Smart Grid</a:t>
            </a:r>
            <a:br>
              <a:rPr lang="en-US" dirty="0" smtClean="0"/>
            </a:br>
            <a:r>
              <a:rPr lang="en-US" sz="2800" dirty="0" smtClean="0">
                <a:solidFill>
                  <a:schemeClr val="accent1">
                    <a:lumMod val="60000"/>
                    <a:lumOff val="40000"/>
                  </a:schemeClr>
                </a:solidFill>
              </a:rPr>
              <a:t>SC </a:t>
            </a:r>
            <a:r>
              <a:rPr lang="en-US" sz="2800" dirty="0" smtClean="0">
                <a:solidFill>
                  <a:schemeClr val="accent1">
                    <a:lumMod val="60000"/>
                    <a:lumOff val="40000"/>
                  </a:schemeClr>
                </a:solidFill>
                <a:sym typeface="Wingdings"/>
              </a:rPr>
              <a:t> OE  EERE  ARPA-E</a:t>
            </a:r>
            <a:endParaRPr lang="en-US" sz="2800" dirty="0" smtClean="0">
              <a:solidFill>
                <a:schemeClr val="accent1">
                  <a:lumMod val="60000"/>
                  <a:lumOff val="40000"/>
                </a:schemeClr>
              </a:solidFill>
            </a:endParaRPr>
          </a:p>
        </p:txBody>
      </p:sp>
      <p:sp>
        <p:nvSpPr>
          <p:cNvPr id="68610" name="Content Placeholder 5"/>
          <p:cNvSpPr>
            <a:spLocks noGrp="1"/>
          </p:cNvSpPr>
          <p:nvPr>
            <p:ph idx="1"/>
          </p:nvPr>
        </p:nvSpPr>
        <p:spPr>
          <a:xfrm>
            <a:off x="457200" y="1600200"/>
            <a:ext cx="3886200" cy="2286000"/>
          </a:xfrm>
        </p:spPr>
        <p:style>
          <a:lnRef idx="1">
            <a:schemeClr val="accent1"/>
          </a:lnRef>
          <a:fillRef idx="2">
            <a:schemeClr val="accent1"/>
          </a:fillRef>
          <a:effectRef idx="1">
            <a:schemeClr val="accent1"/>
          </a:effectRef>
          <a:fontRef idx="minor">
            <a:schemeClr val="dk1"/>
          </a:fontRef>
        </p:style>
        <p:txBody>
          <a:bodyPr>
            <a:normAutofit/>
          </a:bodyPr>
          <a:lstStyle/>
          <a:p>
            <a:pPr eaLnBrk="1" hangingPunct="1">
              <a:buFont typeface="Arial" charset="0"/>
              <a:buNone/>
              <a:defRPr/>
            </a:pPr>
            <a:r>
              <a:rPr lang="en-US" sz="1800" b="1" dirty="0" smtClean="0">
                <a:solidFill>
                  <a:schemeClr val="tx2"/>
                </a:solidFill>
              </a:rPr>
              <a:t>What’s the challenge?</a:t>
            </a:r>
          </a:p>
          <a:p>
            <a:pPr indent="-222250" eaLnBrk="1" hangingPunct="1">
              <a:lnSpc>
                <a:spcPts val="1700"/>
              </a:lnSpc>
              <a:spcBef>
                <a:spcPts val="200"/>
              </a:spcBef>
              <a:defRPr/>
            </a:pPr>
            <a:r>
              <a:rPr lang="en-US" sz="1600" dirty="0" smtClean="0">
                <a:solidFill>
                  <a:schemeClr val="tx2"/>
                </a:solidFill>
              </a:rPr>
              <a:t>Implement two way communication to inform consumers and grid operators</a:t>
            </a:r>
          </a:p>
          <a:p>
            <a:pPr indent="-222250" eaLnBrk="1" hangingPunct="1">
              <a:lnSpc>
                <a:spcPts val="1700"/>
              </a:lnSpc>
              <a:spcBef>
                <a:spcPts val="200"/>
              </a:spcBef>
              <a:defRPr/>
            </a:pPr>
            <a:r>
              <a:rPr lang="en-US" sz="1600" dirty="0" smtClean="0">
                <a:solidFill>
                  <a:schemeClr val="tx2"/>
                </a:solidFill>
              </a:rPr>
              <a:t>Integrate  PEVs, DER and DR while better managing load</a:t>
            </a:r>
          </a:p>
          <a:p>
            <a:pPr indent="-222250" eaLnBrk="1" hangingPunct="1">
              <a:lnSpc>
                <a:spcPts val="1700"/>
              </a:lnSpc>
              <a:spcBef>
                <a:spcPts val="200"/>
              </a:spcBef>
              <a:defRPr/>
            </a:pPr>
            <a:r>
              <a:rPr lang="en-US" sz="1600" dirty="0" smtClean="0">
                <a:solidFill>
                  <a:schemeClr val="tx2"/>
                </a:solidFill>
              </a:rPr>
              <a:t>Improve electric system efficiency and reliability</a:t>
            </a:r>
          </a:p>
        </p:txBody>
      </p:sp>
      <p:sp>
        <p:nvSpPr>
          <p:cNvPr id="5" name="Slide Number Placeholder 4"/>
          <p:cNvSpPr>
            <a:spLocks noGrp="1"/>
          </p:cNvSpPr>
          <p:nvPr>
            <p:ph type="sldNum" sz="quarter" idx="12"/>
          </p:nvPr>
        </p:nvSpPr>
        <p:spPr>
          <a:xfrm>
            <a:off x="6553200" y="6477000"/>
            <a:ext cx="2133600" cy="365125"/>
          </a:xfrm>
        </p:spPr>
        <p:txBody>
          <a:bodyPr/>
          <a:lstStyle/>
          <a:p>
            <a:pPr>
              <a:defRPr/>
            </a:pPr>
            <a:fld id="{8C108A25-A816-4129-A71A-8C8460D33643}" type="slidenum">
              <a:rPr lang="en-US"/>
              <a:pPr>
                <a:defRPr/>
              </a:pPr>
              <a:t>15</a:t>
            </a:fld>
            <a:endParaRPr lang="en-US" dirty="0"/>
          </a:p>
        </p:txBody>
      </p:sp>
      <p:sp>
        <p:nvSpPr>
          <p:cNvPr id="12" name="Content Placeholder 5"/>
          <p:cNvSpPr txBox="1">
            <a:spLocks/>
          </p:cNvSpPr>
          <p:nvPr/>
        </p:nvSpPr>
        <p:spPr bwMode="auto">
          <a:xfrm>
            <a:off x="4800600" y="1600200"/>
            <a:ext cx="3962400" cy="228600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lstStyle/>
          <a:p>
            <a:pPr marL="342900" indent="-342900">
              <a:spcBef>
                <a:spcPct val="20000"/>
              </a:spcBef>
              <a:defRPr/>
            </a:pPr>
            <a:r>
              <a:rPr lang="en-US" b="1" dirty="0">
                <a:solidFill>
                  <a:schemeClr val="tx2"/>
                </a:solidFill>
              </a:rPr>
              <a:t>Where are we today?</a:t>
            </a:r>
          </a:p>
          <a:p>
            <a:pPr marL="342900" indent="-222250">
              <a:lnSpc>
                <a:spcPts val="1700"/>
              </a:lnSpc>
              <a:spcBef>
                <a:spcPts val="200"/>
              </a:spcBef>
              <a:buFont typeface="Arial" pitchFamily="34" charset="0"/>
              <a:buChar char="•"/>
              <a:defRPr/>
            </a:pPr>
            <a:r>
              <a:rPr lang="en-US" sz="1600" dirty="0">
                <a:solidFill>
                  <a:schemeClr val="tx2"/>
                </a:solidFill>
              </a:rPr>
              <a:t>Recovery Act funded SGIG, SGDP, and NIST Interoperability standards, creating large-scale demonstrations/deployments</a:t>
            </a:r>
          </a:p>
          <a:p>
            <a:pPr marL="342900" indent="-222250">
              <a:lnSpc>
                <a:spcPts val="1700"/>
              </a:lnSpc>
              <a:spcBef>
                <a:spcPts val="200"/>
              </a:spcBef>
              <a:buFont typeface="Arial" pitchFamily="34" charset="0"/>
              <a:buChar char="•"/>
              <a:defRPr/>
            </a:pPr>
            <a:r>
              <a:rPr lang="en-US" sz="1600" dirty="0">
                <a:solidFill>
                  <a:schemeClr val="tx2"/>
                </a:solidFill>
              </a:rPr>
              <a:t>Increasing penetration of intermittent renewables and DR into T&amp;D, emerging PEVs with aggressive penetration targets</a:t>
            </a:r>
          </a:p>
        </p:txBody>
      </p:sp>
      <p:sp>
        <p:nvSpPr>
          <p:cNvPr id="13" name="Content Placeholder 5"/>
          <p:cNvSpPr txBox="1">
            <a:spLocks/>
          </p:cNvSpPr>
          <p:nvPr/>
        </p:nvSpPr>
        <p:spPr bwMode="auto">
          <a:xfrm>
            <a:off x="457200" y="4038600"/>
            <a:ext cx="3886200" cy="228600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lstStyle/>
          <a:p>
            <a:pPr marL="342900" indent="-342900">
              <a:spcBef>
                <a:spcPct val="20000"/>
              </a:spcBef>
              <a:defRPr/>
            </a:pPr>
            <a:r>
              <a:rPr lang="en-US" b="1" dirty="0">
                <a:solidFill>
                  <a:schemeClr val="tx2"/>
                </a:solidFill>
              </a:rPr>
              <a:t>Need for coordination?</a:t>
            </a:r>
          </a:p>
          <a:p>
            <a:pPr marL="342900" indent="-222250">
              <a:lnSpc>
                <a:spcPts val="1700"/>
              </a:lnSpc>
              <a:spcBef>
                <a:spcPts val="200"/>
              </a:spcBef>
              <a:buFont typeface="Arial" charset="0"/>
              <a:buChar char="•"/>
              <a:defRPr/>
            </a:pPr>
            <a:r>
              <a:rPr lang="en-US" sz="1600" dirty="0">
                <a:solidFill>
                  <a:schemeClr val="tx2"/>
                </a:solidFill>
              </a:rPr>
              <a:t>Protection coordination of multiple </a:t>
            </a:r>
            <a:br>
              <a:rPr lang="en-US" sz="1600" dirty="0">
                <a:solidFill>
                  <a:schemeClr val="tx2"/>
                </a:solidFill>
              </a:rPr>
            </a:br>
            <a:r>
              <a:rPr lang="en-US" sz="1600" dirty="0">
                <a:solidFill>
                  <a:schemeClr val="tx2"/>
                </a:solidFill>
              </a:rPr>
              <a:t>DER operations</a:t>
            </a:r>
          </a:p>
          <a:p>
            <a:pPr marL="342900" indent="-222250">
              <a:lnSpc>
                <a:spcPts val="1700"/>
              </a:lnSpc>
              <a:spcBef>
                <a:spcPts val="200"/>
              </a:spcBef>
              <a:buFont typeface="Arial" charset="0"/>
              <a:buChar char="•"/>
              <a:defRPr/>
            </a:pPr>
            <a:r>
              <a:rPr lang="en-US" sz="1600" dirty="0">
                <a:solidFill>
                  <a:schemeClr val="tx2"/>
                </a:solidFill>
              </a:rPr>
              <a:t>R&amp;D in power electronics, energy storage, smart PEV charging, and </a:t>
            </a:r>
            <a:br>
              <a:rPr lang="en-US" sz="1600" dirty="0">
                <a:solidFill>
                  <a:schemeClr val="tx2"/>
                </a:solidFill>
              </a:rPr>
            </a:br>
            <a:r>
              <a:rPr lang="en-US" sz="1600" dirty="0">
                <a:solidFill>
                  <a:schemeClr val="tx2"/>
                </a:solidFill>
              </a:rPr>
              <a:t>system integration</a:t>
            </a:r>
          </a:p>
          <a:p>
            <a:pPr marL="342900" indent="-222250">
              <a:lnSpc>
                <a:spcPts val="1700"/>
              </a:lnSpc>
              <a:spcBef>
                <a:spcPts val="200"/>
              </a:spcBef>
              <a:buFont typeface="Arial" charset="0"/>
              <a:buChar char="•"/>
              <a:defRPr/>
            </a:pPr>
            <a:r>
              <a:rPr lang="en-US" sz="1600" dirty="0">
                <a:solidFill>
                  <a:schemeClr val="tx2"/>
                </a:solidFill>
              </a:rPr>
              <a:t>Multi-objective microgrid development</a:t>
            </a:r>
          </a:p>
          <a:p>
            <a:pPr marL="342900" indent="-222250">
              <a:lnSpc>
                <a:spcPts val="1700"/>
              </a:lnSpc>
              <a:spcBef>
                <a:spcPts val="200"/>
              </a:spcBef>
              <a:buFont typeface="Arial" charset="0"/>
              <a:buChar char="•"/>
              <a:defRPr/>
            </a:pPr>
            <a:r>
              <a:rPr lang="en-US" sz="1600" dirty="0">
                <a:solidFill>
                  <a:schemeClr val="tx2"/>
                </a:solidFill>
              </a:rPr>
              <a:t>Hybrid AC/DC structure</a:t>
            </a:r>
          </a:p>
        </p:txBody>
      </p:sp>
      <p:sp>
        <p:nvSpPr>
          <p:cNvPr id="14" name="Content Placeholder 5"/>
          <p:cNvSpPr txBox="1">
            <a:spLocks/>
          </p:cNvSpPr>
          <p:nvPr/>
        </p:nvSpPr>
        <p:spPr bwMode="auto">
          <a:xfrm>
            <a:off x="4800600" y="4038600"/>
            <a:ext cx="3962400" cy="228600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lstStyle/>
          <a:p>
            <a:pPr marL="342900" indent="-342900">
              <a:spcBef>
                <a:spcPct val="20000"/>
              </a:spcBef>
              <a:defRPr/>
            </a:pPr>
            <a:r>
              <a:rPr lang="en-US" b="1" dirty="0">
                <a:solidFill>
                  <a:schemeClr val="tx2"/>
                </a:solidFill>
              </a:rPr>
              <a:t>Where are we going?</a:t>
            </a:r>
          </a:p>
          <a:p>
            <a:pPr marL="342900" indent="-222250">
              <a:lnSpc>
                <a:spcPts val="1700"/>
              </a:lnSpc>
              <a:spcBef>
                <a:spcPts val="200"/>
              </a:spcBef>
              <a:buFont typeface="Arial" pitchFamily="34" charset="0"/>
              <a:buChar char="•"/>
              <a:defRPr/>
            </a:pPr>
            <a:r>
              <a:rPr lang="en-US" sz="1600" dirty="0">
                <a:solidFill>
                  <a:schemeClr val="tx2"/>
                </a:solidFill>
              </a:rPr>
              <a:t>Distribution automation</a:t>
            </a:r>
          </a:p>
          <a:p>
            <a:pPr marL="342900" indent="-222250">
              <a:lnSpc>
                <a:spcPts val="1700"/>
              </a:lnSpc>
              <a:spcBef>
                <a:spcPts val="200"/>
              </a:spcBef>
              <a:buFont typeface="Arial" pitchFamily="34" charset="0"/>
              <a:buChar char="•"/>
              <a:defRPr/>
            </a:pPr>
            <a:r>
              <a:rPr lang="en-US" sz="1600" dirty="0">
                <a:solidFill>
                  <a:schemeClr val="tx2"/>
                </a:solidFill>
              </a:rPr>
              <a:t>Expanded integration of DER/DR/PEV</a:t>
            </a:r>
          </a:p>
          <a:p>
            <a:pPr marL="342900" indent="-222250">
              <a:lnSpc>
                <a:spcPts val="1700"/>
              </a:lnSpc>
              <a:spcBef>
                <a:spcPts val="200"/>
              </a:spcBef>
              <a:buFont typeface="Arial" pitchFamily="34" charset="0"/>
              <a:buChar char="•"/>
              <a:defRPr/>
            </a:pPr>
            <a:r>
              <a:rPr lang="en-US" sz="1600" dirty="0">
                <a:solidFill>
                  <a:schemeClr val="tx2"/>
                </a:solidFill>
              </a:rPr>
              <a:t>Cost-effective microgrid development</a:t>
            </a:r>
          </a:p>
          <a:p>
            <a:pPr marL="342900" indent="-222250">
              <a:lnSpc>
                <a:spcPts val="1700"/>
              </a:lnSpc>
              <a:spcBef>
                <a:spcPts val="200"/>
              </a:spcBef>
              <a:buFont typeface="Arial" pitchFamily="34" charset="0"/>
              <a:buChar char="•"/>
              <a:defRPr/>
            </a:pPr>
            <a:r>
              <a:rPr lang="en-US" sz="1600" dirty="0">
                <a:solidFill>
                  <a:schemeClr val="tx2"/>
                </a:solidFill>
              </a:rPr>
              <a:t>Integrated T&amp;D modeling and analysis</a:t>
            </a:r>
          </a:p>
          <a:p>
            <a:pPr marL="342900" indent="-222250">
              <a:lnSpc>
                <a:spcPts val="1700"/>
              </a:lnSpc>
              <a:spcBef>
                <a:spcPts val="200"/>
              </a:spcBef>
              <a:buFont typeface="Arial" pitchFamily="34" charset="0"/>
              <a:buChar char="•"/>
              <a:defRPr/>
            </a:pPr>
            <a:r>
              <a:rPr lang="en-US" sz="1600" dirty="0">
                <a:solidFill>
                  <a:schemeClr val="tx2"/>
                </a:solidFill>
              </a:rPr>
              <a:t>NIST/IEEE standards implementation</a:t>
            </a:r>
          </a:p>
          <a:p>
            <a:pPr marL="342900" indent="-222250">
              <a:lnSpc>
                <a:spcPts val="1700"/>
              </a:lnSpc>
              <a:spcBef>
                <a:spcPts val="200"/>
              </a:spcBef>
              <a:buFont typeface="Arial" pitchFamily="34" charset="0"/>
              <a:buChar char="•"/>
              <a:defRPr/>
            </a:pPr>
            <a:r>
              <a:rPr lang="en-US" sz="1600" dirty="0">
                <a:solidFill>
                  <a:schemeClr val="tx2"/>
                </a:solidFill>
              </a:rPr>
              <a:t>Business case development</a:t>
            </a:r>
          </a:p>
        </p:txBody>
      </p:sp>
      <p:sp>
        <p:nvSpPr>
          <p:cNvPr id="8" name="Date Placeholder 7"/>
          <p:cNvSpPr>
            <a:spLocks noGrp="1"/>
          </p:cNvSpPr>
          <p:nvPr>
            <p:ph type="dt" sz="half" idx="10"/>
          </p:nvPr>
        </p:nvSpPr>
        <p:spPr/>
        <p:txBody>
          <a:bodyPr/>
          <a:lstStyle/>
          <a:p>
            <a:pPr>
              <a:defRPr/>
            </a:pPr>
            <a:r>
              <a:rPr lang="en-US" smtClean="0"/>
              <a:t>11/15/2011 DRAFT</a:t>
            </a: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sz="4400" dirty="0" smtClean="0"/>
              <a:t>Smart Grid</a:t>
            </a:r>
            <a:r>
              <a:rPr lang="en-US" dirty="0" smtClean="0"/>
              <a:t/>
            </a:r>
            <a:br>
              <a:rPr lang="en-US" dirty="0" smtClean="0"/>
            </a:br>
            <a:r>
              <a:rPr lang="en-US" sz="3100" dirty="0" smtClean="0">
                <a:solidFill>
                  <a:schemeClr val="accent1">
                    <a:lumMod val="60000"/>
                    <a:lumOff val="40000"/>
                  </a:schemeClr>
                </a:solidFill>
              </a:rPr>
              <a:t>Overview of DOE Activities</a:t>
            </a:r>
            <a:endParaRPr lang="en-US" sz="3100" dirty="0"/>
          </a:p>
        </p:txBody>
      </p:sp>
      <p:sp>
        <p:nvSpPr>
          <p:cNvPr id="106498" name="Content Placeholder 2"/>
          <p:cNvSpPr>
            <a:spLocks noGrp="1"/>
          </p:cNvSpPr>
          <p:nvPr>
            <p:ph idx="1"/>
          </p:nvPr>
        </p:nvSpPr>
        <p:spPr>
          <a:xfrm>
            <a:off x="381000" y="1570038"/>
            <a:ext cx="5562600" cy="4525962"/>
          </a:xfrm>
        </p:spPr>
        <p:txBody>
          <a:bodyPr/>
          <a:lstStyle/>
          <a:p>
            <a:pPr eaLnBrk="1" hangingPunct="1"/>
            <a:r>
              <a:rPr lang="en-US" sz="2000" b="1" smtClean="0"/>
              <a:t>ARRA</a:t>
            </a:r>
          </a:p>
          <a:p>
            <a:pPr lvl="1" eaLnBrk="1" hangingPunct="1"/>
            <a:r>
              <a:rPr lang="en-US" sz="1800" smtClean="0"/>
              <a:t>Smart Grid Investment Grant (SGIG)</a:t>
            </a:r>
          </a:p>
          <a:p>
            <a:pPr lvl="1" eaLnBrk="1" hangingPunct="1"/>
            <a:r>
              <a:rPr lang="en-US" sz="1800" smtClean="0"/>
              <a:t>Smart Grid Demonstration Projects (SGDP)</a:t>
            </a:r>
          </a:p>
          <a:p>
            <a:pPr lvl="1" eaLnBrk="1" hangingPunct="1"/>
            <a:r>
              <a:rPr lang="en-US" sz="1800" smtClean="0"/>
              <a:t>Workforce Training</a:t>
            </a:r>
          </a:p>
          <a:p>
            <a:pPr lvl="1" eaLnBrk="1" hangingPunct="1"/>
            <a:endParaRPr lang="en-US" sz="1800" smtClean="0"/>
          </a:p>
          <a:p>
            <a:pPr eaLnBrk="1" hangingPunct="1"/>
            <a:r>
              <a:rPr lang="en-US" sz="2000" b="1" smtClean="0"/>
              <a:t>Smart Grid R&amp;D</a:t>
            </a:r>
          </a:p>
          <a:p>
            <a:pPr lvl="1" eaLnBrk="1" hangingPunct="1"/>
            <a:r>
              <a:rPr lang="en-US" sz="1800" smtClean="0"/>
              <a:t>Standards (NIST, IEEE)</a:t>
            </a:r>
          </a:p>
          <a:p>
            <a:pPr lvl="1" eaLnBrk="1" hangingPunct="1"/>
            <a:r>
              <a:rPr lang="en-US" sz="1800" smtClean="0"/>
              <a:t>Technology Development</a:t>
            </a:r>
          </a:p>
          <a:p>
            <a:pPr lvl="1" eaLnBrk="1" hangingPunct="1"/>
            <a:r>
              <a:rPr lang="en-US" sz="1800" smtClean="0"/>
              <a:t>DER Models</a:t>
            </a:r>
          </a:p>
          <a:p>
            <a:pPr lvl="1" eaLnBrk="1" hangingPunct="1"/>
            <a:endParaRPr lang="en-US" sz="1800" smtClean="0"/>
          </a:p>
          <a:p>
            <a:r>
              <a:rPr lang="en-US" sz="2000" b="1" smtClean="0"/>
              <a:t>Energy Efficiency programs </a:t>
            </a:r>
          </a:p>
          <a:p>
            <a:pPr lvl="1"/>
            <a:r>
              <a:rPr lang="en-US" sz="1800" smtClean="0"/>
              <a:t>Demand response</a:t>
            </a:r>
          </a:p>
          <a:p>
            <a:pPr lvl="1"/>
            <a:r>
              <a:rPr lang="en-US" sz="1800" smtClean="0"/>
              <a:t>Energy efficiency integration</a:t>
            </a:r>
          </a:p>
          <a:p>
            <a:pPr lvl="1"/>
            <a:r>
              <a:rPr lang="en-US" sz="1800" smtClean="0"/>
              <a:t>State Technical Assistance</a:t>
            </a:r>
          </a:p>
          <a:p>
            <a:pPr lvl="1" eaLnBrk="1" hangingPunct="1">
              <a:buFont typeface="Arial" charset="0"/>
              <a:buNone/>
            </a:pPr>
            <a:endParaRPr lang="en-US" sz="1800" smtClean="0"/>
          </a:p>
        </p:txBody>
      </p:sp>
      <p:sp>
        <p:nvSpPr>
          <p:cNvPr id="5" name="Slide Number Placeholder 4"/>
          <p:cNvSpPr>
            <a:spLocks noGrp="1"/>
          </p:cNvSpPr>
          <p:nvPr>
            <p:ph type="sldNum" sz="quarter" idx="12"/>
          </p:nvPr>
        </p:nvSpPr>
        <p:spPr/>
        <p:txBody>
          <a:bodyPr/>
          <a:lstStyle/>
          <a:p>
            <a:pPr>
              <a:defRPr/>
            </a:pPr>
            <a:fld id="{6A2AAEA2-AB7C-4785-ABEB-B9597D05ACBF}" type="slidenum">
              <a:rPr lang="en-US" smtClean="0"/>
              <a:pPr>
                <a:defRPr/>
              </a:pPr>
              <a:t>16</a:t>
            </a:fld>
            <a:endParaRPr lang="en-US"/>
          </a:p>
        </p:txBody>
      </p:sp>
      <p:pic>
        <p:nvPicPr>
          <p:cNvPr id="106500" name="Picture 2"/>
          <p:cNvPicPr>
            <a:picLocks noChangeAspect="1" noChangeArrowheads="1"/>
          </p:cNvPicPr>
          <p:nvPr/>
        </p:nvPicPr>
        <p:blipFill>
          <a:blip r:embed="rId3" cstate="print"/>
          <a:srcRect/>
          <a:stretch>
            <a:fillRect/>
          </a:stretch>
        </p:blipFill>
        <p:spPr bwMode="auto">
          <a:xfrm>
            <a:off x="7467600" y="914400"/>
            <a:ext cx="1368425" cy="1771650"/>
          </a:xfrm>
          <a:prstGeom prst="rect">
            <a:avLst/>
          </a:prstGeom>
          <a:noFill/>
          <a:ln w="9525">
            <a:noFill/>
            <a:miter lim="800000"/>
            <a:headEnd/>
            <a:tailEnd/>
          </a:ln>
        </p:spPr>
      </p:pic>
      <p:pic>
        <p:nvPicPr>
          <p:cNvPr id="106501" name="Picture 8"/>
          <p:cNvPicPr>
            <a:picLocks noChangeAspect="1" noChangeArrowheads="1"/>
          </p:cNvPicPr>
          <p:nvPr/>
        </p:nvPicPr>
        <p:blipFill>
          <a:blip r:embed="rId4" cstate="print"/>
          <a:srcRect l="3201" t="3108" r="5020" b="5949"/>
          <a:stretch>
            <a:fillRect/>
          </a:stretch>
        </p:blipFill>
        <p:spPr bwMode="auto">
          <a:xfrm>
            <a:off x="4953000" y="4114800"/>
            <a:ext cx="3071813" cy="2286000"/>
          </a:xfrm>
          <a:prstGeom prst="rect">
            <a:avLst/>
          </a:prstGeom>
          <a:noFill/>
          <a:ln w="9525">
            <a:noFill/>
            <a:miter lim="800000"/>
            <a:headEnd/>
            <a:tailEnd/>
          </a:ln>
        </p:spPr>
      </p:pic>
      <p:pic>
        <p:nvPicPr>
          <p:cNvPr id="106502" name="Picture 9"/>
          <p:cNvPicPr>
            <a:picLocks noChangeAspect="1" noChangeArrowheads="1"/>
          </p:cNvPicPr>
          <p:nvPr/>
        </p:nvPicPr>
        <p:blipFill>
          <a:blip r:embed="rId5" cstate="print"/>
          <a:srcRect/>
          <a:stretch>
            <a:fillRect/>
          </a:stretch>
        </p:blipFill>
        <p:spPr bwMode="auto">
          <a:xfrm>
            <a:off x="6705600" y="1905000"/>
            <a:ext cx="1228725" cy="1600200"/>
          </a:xfrm>
          <a:prstGeom prst="rect">
            <a:avLst/>
          </a:prstGeom>
          <a:noFill/>
          <a:ln w="9525">
            <a:noFill/>
            <a:miter lim="800000"/>
            <a:headEnd/>
            <a:tailEnd/>
          </a:ln>
        </p:spPr>
      </p:pic>
      <p:pic>
        <p:nvPicPr>
          <p:cNvPr id="106503" name="Picture 10"/>
          <p:cNvPicPr>
            <a:picLocks noChangeAspect="1" noChangeArrowheads="1"/>
          </p:cNvPicPr>
          <p:nvPr/>
        </p:nvPicPr>
        <p:blipFill>
          <a:blip r:embed="rId6" cstate="print"/>
          <a:srcRect/>
          <a:stretch>
            <a:fillRect/>
          </a:stretch>
        </p:blipFill>
        <p:spPr bwMode="auto">
          <a:xfrm>
            <a:off x="4876800" y="2819400"/>
            <a:ext cx="1965325" cy="1019175"/>
          </a:xfrm>
          <a:prstGeom prst="rect">
            <a:avLst/>
          </a:prstGeom>
          <a:noFill/>
          <a:ln w="9525">
            <a:noFill/>
            <a:miter lim="800000"/>
            <a:headEnd/>
            <a:tailEnd/>
          </a:ln>
        </p:spPr>
      </p:pic>
      <p:sp>
        <p:nvSpPr>
          <p:cNvPr id="9" name="Date Placeholder 8"/>
          <p:cNvSpPr>
            <a:spLocks noGrp="1"/>
          </p:cNvSpPr>
          <p:nvPr>
            <p:ph type="dt" sz="half" idx="10"/>
          </p:nvPr>
        </p:nvSpPr>
        <p:spPr/>
        <p:txBody>
          <a:bodyPr/>
          <a:lstStyle/>
          <a:p>
            <a:pPr>
              <a:defRPr/>
            </a:pPr>
            <a:r>
              <a:rPr lang="en-US" smtClean="0"/>
              <a:t>11/15/2011 DRAFT</a:t>
            </a:r>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sz="4400" dirty="0" smtClean="0"/>
              <a:t>Smart Grid</a:t>
            </a:r>
            <a:r>
              <a:rPr lang="en-US" dirty="0" smtClean="0"/>
              <a:t/>
            </a:r>
            <a:br>
              <a:rPr lang="en-US" dirty="0" smtClean="0"/>
            </a:br>
            <a:r>
              <a:rPr lang="en-US" sz="3100" dirty="0" smtClean="0">
                <a:solidFill>
                  <a:schemeClr val="accent1">
                    <a:lumMod val="60000"/>
                    <a:lumOff val="40000"/>
                  </a:schemeClr>
                </a:solidFill>
              </a:rPr>
              <a:t>Specific Coordinated Examples</a:t>
            </a:r>
            <a:endParaRPr lang="en-US" sz="3100" dirty="0"/>
          </a:p>
        </p:txBody>
      </p:sp>
      <p:sp>
        <p:nvSpPr>
          <p:cNvPr id="5" name="Slide Number Placeholder 4"/>
          <p:cNvSpPr>
            <a:spLocks noGrp="1"/>
          </p:cNvSpPr>
          <p:nvPr>
            <p:ph type="sldNum" sz="quarter" idx="12"/>
          </p:nvPr>
        </p:nvSpPr>
        <p:spPr>
          <a:xfrm>
            <a:off x="6553200" y="6416675"/>
            <a:ext cx="2133600" cy="365125"/>
          </a:xfrm>
        </p:spPr>
        <p:txBody>
          <a:bodyPr/>
          <a:lstStyle/>
          <a:p>
            <a:pPr>
              <a:defRPr/>
            </a:pPr>
            <a:fld id="{6ED44215-6D9A-4A52-A581-FC03E50F6A5C}" type="slidenum">
              <a:rPr lang="en-US" smtClean="0"/>
              <a:pPr>
                <a:defRPr/>
              </a:pPr>
              <a:t>17</a:t>
            </a:fld>
            <a:endParaRPr lang="en-US" dirty="0"/>
          </a:p>
        </p:txBody>
      </p:sp>
      <p:pic>
        <p:nvPicPr>
          <p:cNvPr id="108547" name="Picture 1"/>
          <p:cNvPicPr>
            <a:picLocks noChangeAspect="1" noChangeArrowheads="1"/>
          </p:cNvPicPr>
          <p:nvPr/>
        </p:nvPicPr>
        <p:blipFill>
          <a:blip r:embed="rId3" cstate="print"/>
          <a:srcRect/>
          <a:stretch>
            <a:fillRect/>
          </a:stretch>
        </p:blipFill>
        <p:spPr bwMode="auto">
          <a:xfrm>
            <a:off x="228600" y="4038600"/>
            <a:ext cx="3397250" cy="1470025"/>
          </a:xfrm>
          <a:prstGeom prst="rect">
            <a:avLst/>
          </a:prstGeom>
          <a:noFill/>
          <a:ln w="9525">
            <a:noFill/>
            <a:miter lim="800000"/>
            <a:headEnd/>
            <a:tailEnd/>
          </a:ln>
        </p:spPr>
      </p:pic>
      <p:pic>
        <p:nvPicPr>
          <p:cNvPr id="108548" name="Picture 2"/>
          <p:cNvPicPr>
            <a:picLocks noChangeAspect="1" noChangeArrowheads="1"/>
          </p:cNvPicPr>
          <p:nvPr/>
        </p:nvPicPr>
        <p:blipFill>
          <a:blip r:embed="rId4" cstate="print"/>
          <a:srcRect/>
          <a:stretch>
            <a:fillRect/>
          </a:stretch>
        </p:blipFill>
        <p:spPr bwMode="auto">
          <a:xfrm>
            <a:off x="228600" y="1676400"/>
            <a:ext cx="3209925" cy="2171700"/>
          </a:xfrm>
          <a:prstGeom prst="rect">
            <a:avLst/>
          </a:prstGeom>
          <a:noFill/>
          <a:ln w="9525">
            <a:noFill/>
            <a:miter lim="800000"/>
            <a:headEnd/>
            <a:tailEnd/>
          </a:ln>
        </p:spPr>
      </p:pic>
      <p:sp>
        <p:nvSpPr>
          <p:cNvPr id="108549" name="Content Placeholder 2"/>
          <p:cNvSpPr>
            <a:spLocks noGrp="1"/>
          </p:cNvSpPr>
          <p:nvPr>
            <p:ph idx="1"/>
          </p:nvPr>
        </p:nvSpPr>
        <p:spPr>
          <a:xfrm>
            <a:off x="3657600" y="1600200"/>
            <a:ext cx="5334000" cy="4419600"/>
          </a:xfrm>
        </p:spPr>
        <p:txBody>
          <a:bodyPr/>
          <a:lstStyle/>
          <a:p>
            <a:pPr eaLnBrk="1" hangingPunct="1"/>
            <a:r>
              <a:rPr lang="en-US" sz="2000" b="1" smtClean="0"/>
              <a:t>Smart Grid Task Force</a:t>
            </a:r>
            <a:r>
              <a:rPr lang="en-US" sz="2000" smtClean="0"/>
              <a:t>, a federal </a:t>
            </a:r>
            <a:br>
              <a:rPr lang="en-US" sz="2000" smtClean="0"/>
            </a:br>
            <a:r>
              <a:rPr lang="en-US" sz="2000" smtClean="0"/>
              <a:t>task force coordinating SG activities </a:t>
            </a:r>
            <a:br>
              <a:rPr lang="en-US" sz="2000" smtClean="0"/>
            </a:br>
            <a:r>
              <a:rPr lang="en-US" sz="2000" smtClean="0"/>
              <a:t>(EERE, OE)</a:t>
            </a:r>
          </a:p>
          <a:p>
            <a:pPr eaLnBrk="1" hangingPunct="1"/>
            <a:r>
              <a:rPr lang="en-US" sz="2000" b="1" smtClean="0"/>
              <a:t>Western Renewable Energy Zones </a:t>
            </a:r>
            <a:r>
              <a:rPr lang="en-US" sz="2000" smtClean="0"/>
              <a:t>initiative, integration of renewables modeling (EERE, OE)</a:t>
            </a:r>
          </a:p>
          <a:p>
            <a:pPr eaLnBrk="1" hangingPunct="1"/>
            <a:r>
              <a:rPr lang="en-US" sz="2000" b="1" smtClean="0"/>
              <a:t>Grid Interaction Tech Team*</a:t>
            </a:r>
            <a:r>
              <a:rPr lang="en-US" sz="2000" smtClean="0"/>
              <a:t>, which coordinates PEV adoption through public-private partnerships (EERE, OE)</a:t>
            </a:r>
          </a:p>
          <a:p>
            <a:pPr eaLnBrk="1" hangingPunct="1"/>
            <a:r>
              <a:rPr lang="en-US" sz="2000" b="1" smtClean="0"/>
              <a:t>Consumer Engagement</a:t>
            </a:r>
            <a:r>
              <a:rPr lang="en-US" sz="2000" smtClean="0"/>
              <a:t>, participation of building/industrial loads in ancillary services (EERE, OE)</a:t>
            </a:r>
          </a:p>
          <a:p>
            <a:pPr eaLnBrk="1" hangingPunct="1"/>
            <a:r>
              <a:rPr lang="en-US" sz="2000" b="1" smtClean="0"/>
              <a:t>GRIDS, ADEPT, GENI </a:t>
            </a:r>
            <a:r>
              <a:rPr lang="en-US" sz="2000" smtClean="0"/>
              <a:t>(ARPA-E, OE)</a:t>
            </a:r>
          </a:p>
        </p:txBody>
      </p:sp>
      <p:sp>
        <p:nvSpPr>
          <p:cNvPr id="108550" name="TextBox 7"/>
          <p:cNvSpPr txBox="1">
            <a:spLocks noChangeArrowheads="1"/>
          </p:cNvSpPr>
          <p:nvPr/>
        </p:nvSpPr>
        <p:spPr bwMode="auto">
          <a:xfrm>
            <a:off x="152400" y="6396038"/>
            <a:ext cx="5181600" cy="431800"/>
          </a:xfrm>
          <a:prstGeom prst="rect">
            <a:avLst/>
          </a:prstGeom>
          <a:noFill/>
          <a:ln w="9525">
            <a:noFill/>
            <a:miter lim="800000"/>
            <a:headEnd/>
            <a:tailEnd/>
          </a:ln>
        </p:spPr>
        <p:txBody>
          <a:bodyPr>
            <a:spAutoFit/>
          </a:bodyPr>
          <a:lstStyle/>
          <a:p>
            <a:r>
              <a:rPr lang="en-US" sz="1100"/>
              <a:t>* The Grid Interaction Tech Team (GITT) addresses connectivity between light duty plug-in vehicles, the charging infrastructure and the electric power grid </a:t>
            </a:r>
          </a:p>
        </p:txBody>
      </p:sp>
      <p:sp>
        <p:nvSpPr>
          <p:cNvPr id="8" name="Date Placeholder 7"/>
          <p:cNvSpPr>
            <a:spLocks noGrp="1"/>
          </p:cNvSpPr>
          <p:nvPr>
            <p:ph type="dt" sz="half" idx="10"/>
          </p:nvPr>
        </p:nvSpPr>
        <p:spPr/>
        <p:txBody>
          <a:bodyPr/>
          <a:lstStyle/>
          <a:p>
            <a:pPr>
              <a:defRPr/>
            </a:pPr>
            <a:r>
              <a:rPr lang="en-US" smtClean="0"/>
              <a:t>11/15/2011 DRAFT</a:t>
            </a:r>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sz="4400" dirty="0" smtClean="0"/>
              <a:t>Smart Grid</a:t>
            </a:r>
            <a:r>
              <a:rPr lang="en-US" dirty="0" smtClean="0"/>
              <a:t/>
            </a:r>
            <a:br>
              <a:rPr lang="en-US" dirty="0" smtClean="0"/>
            </a:br>
            <a:r>
              <a:rPr lang="en-US" sz="3100" dirty="0" smtClean="0">
                <a:solidFill>
                  <a:schemeClr val="accent1">
                    <a:lumMod val="60000"/>
                    <a:lumOff val="40000"/>
                  </a:schemeClr>
                </a:solidFill>
              </a:rPr>
              <a:t>Future Opportunities for Coordination</a:t>
            </a:r>
            <a:endParaRPr lang="en-US" sz="3100" dirty="0"/>
          </a:p>
        </p:txBody>
      </p:sp>
      <p:sp>
        <p:nvSpPr>
          <p:cNvPr id="110594" name="Content Placeholder 2"/>
          <p:cNvSpPr>
            <a:spLocks noGrp="1"/>
          </p:cNvSpPr>
          <p:nvPr>
            <p:ph idx="1"/>
          </p:nvPr>
        </p:nvSpPr>
        <p:spPr>
          <a:xfrm>
            <a:off x="457200" y="1600200"/>
            <a:ext cx="8229600" cy="1676400"/>
          </a:xfrm>
        </p:spPr>
        <p:txBody>
          <a:bodyPr/>
          <a:lstStyle/>
          <a:p>
            <a:pPr>
              <a:buFont typeface="Wingdings" pitchFamily="2" charset="2"/>
              <a:buChar char="q"/>
            </a:pPr>
            <a:r>
              <a:rPr lang="en-US" sz="1800" b="1" smtClean="0"/>
              <a:t>Support Technologies:  </a:t>
            </a:r>
            <a:r>
              <a:rPr lang="en-US" sz="1800" smtClean="0"/>
              <a:t>Develop and bring to market power electronics and energy storage for smart grid applications</a:t>
            </a:r>
          </a:p>
          <a:p>
            <a:pPr>
              <a:buFont typeface="Wingdings" pitchFamily="2" charset="2"/>
              <a:buChar char="q"/>
            </a:pPr>
            <a:r>
              <a:rPr lang="en-US" sz="1800" b="1" smtClean="0"/>
              <a:t>Standards:  </a:t>
            </a:r>
            <a:r>
              <a:rPr lang="en-US" sz="1800" smtClean="0"/>
              <a:t>Set and evaluate cyber and integration standards </a:t>
            </a:r>
          </a:p>
          <a:p>
            <a:pPr>
              <a:buFont typeface="Wingdings" pitchFamily="2" charset="2"/>
              <a:buChar char="q"/>
            </a:pPr>
            <a:r>
              <a:rPr lang="en-US" sz="1800" b="1" smtClean="0"/>
              <a:t>PEVs:  </a:t>
            </a:r>
            <a:r>
              <a:rPr lang="en-US" sz="1800" smtClean="0"/>
              <a:t>Develop, demonstrate and deploy smart charging of PEVs</a:t>
            </a:r>
          </a:p>
          <a:p>
            <a:pPr>
              <a:buFont typeface="Wingdings" pitchFamily="2" charset="2"/>
              <a:buChar char="q"/>
            </a:pPr>
            <a:r>
              <a:rPr lang="en-US" sz="1800" b="1" smtClean="0"/>
              <a:t>Pilots:  </a:t>
            </a:r>
            <a:r>
              <a:rPr lang="en-US" sz="1800" smtClean="0"/>
              <a:t>Develop and pilot the future grid concepts</a:t>
            </a:r>
          </a:p>
          <a:p>
            <a:pPr>
              <a:buFont typeface="Wingdings" pitchFamily="2" charset="2"/>
              <a:buChar char="q"/>
            </a:pPr>
            <a:r>
              <a:rPr lang="en-US" sz="1800" b="1" smtClean="0"/>
              <a:t>Planning/Development:  </a:t>
            </a:r>
            <a:r>
              <a:rPr lang="en-US" sz="1800" smtClean="0"/>
              <a:t>Develop and demonstrate smart energy communities or cities, with integration of grid, water, transportation, building, and sustainable fuel infrastructures </a:t>
            </a:r>
          </a:p>
        </p:txBody>
      </p:sp>
      <p:sp>
        <p:nvSpPr>
          <p:cNvPr id="5" name="Slide Number Placeholder 4"/>
          <p:cNvSpPr>
            <a:spLocks noGrp="1"/>
          </p:cNvSpPr>
          <p:nvPr>
            <p:ph type="sldNum" sz="quarter" idx="12"/>
          </p:nvPr>
        </p:nvSpPr>
        <p:spPr>
          <a:xfrm>
            <a:off x="6553200" y="6416675"/>
            <a:ext cx="2133600" cy="365125"/>
          </a:xfrm>
        </p:spPr>
        <p:txBody>
          <a:bodyPr/>
          <a:lstStyle/>
          <a:p>
            <a:pPr>
              <a:defRPr/>
            </a:pPr>
            <a:fld id="{CBB1DFD5-BD55-42B5-BF36-65ECD8C322D3}" type="slidenum">
              <a:rPr lang="en-US" smtClean="0"/>
              <a:pPr>
                <a:defRPr/>
              </a:pPr>
              <a:t>18</a:t>
            </a:fld>
            <a:endParaRPr lang="en-US" dirty="0"/>
          </a:p>
        </p:txBody>
      </p:sp>
      <p:sp>
        <p:nvSpPr>
          <p:cNvPr id="7" name="Content Placeholder 2"/>
          <p:cNvSpPr txBox="1">
            <a:spLocks/>
          </p:cNvSpPr>
          <p:nvPr/>
        </p:nvSpPr>
        <p:spPr bwMode="auto">
          <a:xfrm>
            <a:off x="457200" y="4267200"/>
            <a:ext cx="8229600" cy="198120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nchor="ctr" anchorCtr="1"/>
          <a:lstStyle/>
          <a:p>
            <a:pPr marL="571500" indent="-342900" eaLnBrk="0" hangingPunct="0">
              <a:spcBef>
                <a:spcPct val="20000"/>
              </a:spcBef>
              <a:buFont typeface="Arial" charset="0"/>
              <a:buChar char="•"/>
              <a:defRPr/>
            </a:pPr>
            <a:r>
              <a:rPr lang="en-US" sz="2000" dirty="0">
                <a:solidFill>
                  <a:schemeClr val="tx1"/>
                </a:solidFill>
              </a:rPr>
              <a:t>How can DOE leverage its current work to move smart grid forward?</a:t>
            </a:r>
          </a:p>
          <a:p>
            <a:pPr marL="571500" indent="-342900" eaLnBrk="0" hangingPunct="0">
              <a:spcBef>
                <a:spcPct val="20000"/>
              </a:spcBef>
              <a:buFont typeface="Arial" charset="0"/>
              <a:buChar char="•"/>
              <a:defRPr/>
            </a:pPr>
            <a:r>
              <a:rPr lang="en-US" sz="2000" dirty="0">
                <a:solidFill>
                  <a:schemeClr val="tx1"/>
                </a:solidFill>
              </a:rPr>
              <a:t>What research is needed to advance smart grid?</a:t>
            </a:r>
          </a:p>
          <a:p>
            <a:pPr marL="571500" indent="-342900" eaLnBrk="0" hangingPunct="0">
              <a:spcBef>
                <a:spcPct val="20000"/>
              </a:spcBef>
              <a:buFont typeface="Arial" charset="0"/>
              <a:buChar char="•"/>
              <a:defRPr/>
            </a:pPr>
            <a:r>
              <a:rPr lang="en-US" sz="2000" dirty="0">
                <a:solidFill>
                  <a:schemeClr val="tx1"/>
                </a:solidFill>
              </a:rPr>
              <a:t>How can the GTT work to better coordinate smart grid research and development?</a:t>
            </a:r>
          </a:p>
          <a:p>
            <a:pPr marL="571500" indent="-342900" eaLnBrk="0" hangingPunct="0">
              <a:spcBef>
                <a:spcPct val="20000"/>
              </a:spcBef>
              <a:buFont typeface="Arial" charset="0"/>
              <a:buChar char="•"/>
              <a:defRPr/>
            </a:pPr>
            <a:r>
              <a:rPr lang="en-US" sz="2000" dirty="0">
                <a:solidFill>
                  <a:schemeClr val="tx1"/>
                </a:solidFill>
              </a:rPr>
              <a:t>Where are the gaps that require coordination within DOE?</a:t>
            </a:r>
          </a:p>
        </p:txBody>
      </p:sp>
      <p:sp>
        <p:nvSpPr>
          <p:cNvPr id="6" name="Date Placeholder 5"/>
          <p:cNvSpPr>
            <a:spLocks noGrp="1"/>
          </p:cNvSpPr>
          <p:nvPr>
            <p:ph type="dt" sz="half" idx="10"/>
          </p:nvPr>
        </p:nvSpPr>
        <p:spPr/>
        <p:txBody>
          <a:bodyPr/>
          <a:lstStyle/>
          <a:p>
            <a:pPr>
              <a:defRPr/>
            </a:pPr>
            <a:r>
              <a:rPr lang="en-US" smtClean="0"/>
              <a:t>11/15/2011 DRAFT</a:t>
            </a: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5"/>
          <p:cNvSpPr>
            <a:spLocks noGrp="1"/>
          </p:cNvSpPr>
          <p:nvPr>
            <p:ph type="title"/>
          </p:nvPr>
        </p:nvSpPr>
        <p:spPr/>
        <p:txBody>
          <a:bodyPr/>
          <a:lstStyle/>
          <a:p>
            <a:pPr eaLnBrk="1" hangingPunct="1">
              <a:defRPr/>
            </a:pPr>
            <a:r>
              <a:rPr lang="en-US" dirty="0" smtClean="0"/>
              <a:t>Advanced Modeling</a:t>
            </a:r>
            <a:br>
              <a:rPr lang="en-US" dirty="0" smtClean="0"/>
            </a:br>
            <a:r>
              <a:rPr lang="en-US" sz="2800" dirty="0" smtClean="0">
                <a:solidFill>
                  <a:schemeClr val="accent1">
                    <a:lumMod val="60000"/>
                    <a:lumOff val="40000"/>
                  </a:schemeClr>
                </a:solidFill>
              </a:rPr>
              <a:t>SC </a:t>
            </a:r>
            <a:r>
              <a:rPr lang="en-US" sz="2800" dirty="0" smtClean="0">
                <a:solidFill>
                  <a:schemeClr val="accent1">
                    <a:lumMod val="60000"/>
                    <a:lumOff val="40000"/>
                  </a:schemeClr>
                </a:solidFill>
                <a:sym typeface="Wingdings"/>
              </a:rPr>
              <a:t> OE  EERE  ARPA-E</a:t>
            </a:r>
            <a:endParaRPr lang="en-US" sz="2800" dirty="0" smtClean="0">
              <a:solidFill>
                <a:schemeClr val="accent1">
                  <a:lumMod val="60000"/>
                  <a:lumOff val="40000"/>
                </a:schemeClr>
              </a:solidFill>
            </a:endParaRPr>
          </a:p>
        </p:txBody>
      </p:sp>
      <p:sp>
        <p:nvSpPr>
          <p:cNvPr id="73730" name="Content Placeholder 5"/>
          <p:cNvSpPr>
            <a:spLocks noGrp="1"/>
          </p:cNvSpPr>
          <p:nvPr>
            <p:ph idx="1"/>
          </p:nvPr>
        </p:nvSpPr>
        <p:spPr>
          <a:xfrm>
            <a:off x="457200" y="1600200"/>
            <a:ext cx="3962400" cy="2286000"/>
          </a:xfrm>
        </p:spPr>
        <p:style>
          <a:lnRef idx="1">
            <a:schemeClr val="accent1"/>
          </a:lnRef>
          <a:fillRef idx="2">
            <a:schemeClr val="accent1"/>
          </a:fillRef>
          <a:effectRef idx="1">
            <a:schemeClr val="accent1"/>
          </a:effectRef>
          <a:fontRef idx="minor">
            <a:schemeClr val="dk1"/>
          </a:fontRef>
        </p:style>
        <p:txBody>
          <a:bodyPr/>
          <a:lstStyle/>
          <a:p>
            <a:pPr eaLnBrk="1" hangingPunct="1">
              <a:buFont typeface="Arial" charset="0"/>
              <a:buNone/>
              <a:defRPr/>
            </a:pPr>
            <a:r>
              <a:rPr lang="en-US" sz="1800" b="1" dirty="0" smtClean="0">
                <a:solidFill>
                  <a:schemeClr val="tx2"/>
                </a:solidFill>
              </a:rPr>
              <a:t>What’s the challenge?</a:t>
            </a:r>
            <a:endParaRPr lang="en-US" sz="2000" b="1" dirty="0" smtClean="0">
              <a:solidFill>
                <a:schemeClr val="tx2"/>
              </a:solidFill>
            </a:endParaRPr>
          </a:p>
          <a:p>
            <a:pPr marL="342900" lvl="1" indent="-228600">
              <a:lnSpc>
                <a:spcPts val="1700"/>
              </a:lnSpc>
              <a:spcBef>
                <a:spcPts val="200"/>
              </a:spcBef>
              <a:buFont typeface="Arial" charset="0"/>
              <a:buChar char="•"/>
              <a:defRPr/>
            </a:pPr>
            <a:r>
              <a:rPr lang="en-US" sz="1600" dirty="0" smtClean="0">
                <a:solidFill>
                  <a:schemeClr val="tx2"/>
                </a:solidFill>
                <a:ea typeface="ＭＳ Ｐゴシック" pitchFamily="34" charset="-128"/>
                <a:cs typeface="Arial" charset="0"/>
              </a:rPr>
              <a:t>Future generation resource mix unknown and load profiles uncertain</a:t>
            </a:r>
          </a:p>
          <a:p>
            <a:pPr marL="342900" lvl="1" indent="-228600">
              <a:lnSpc>
                <a:spcPts val="1700"/>
              </a:lnSpc>
              <a:spcBef>
                <a:spcPts val="200"/>
              </a:spcBef>
              <a:buFont typeface="Arial" charset="0"/>
              <a:buChar char="•"/>
              <a:defRPr/>
            </a:pPr>
            <a:r>
              <a:rPr lang="en-US" sz="1600" dirty="0" smtClean="0">
                <a:solidFill>
                  <a:schemeClr val="tx2"/>
                </a:solidFill>
                <a:ea typeface="ＭＳ Ｐゴシック" pitchFamily="34" charset="-128"/>
              </a:rPr>
              <a:t>Breadth and depth of “smart grid” data (data overwhelm); vulnerabilities continually emerging </a:t>
            </a:r>
          </a:p>
          <a:p>
            <a:pPr marL="342900" lvl="1" indent="-228600">
              <a:lnSpc>
                <a:spcPts val="1700"/>
              </a:lnSpc>
              <a:spcBef>
                <a:spcPts val="200"/>
              </a:spcBef>
              <a:buFont typeface="Arial" charset="0"/>
              <a:buChar char="•"/>
              <a:defRPr/>
            </a:pPr>
            <a:r>
              <a:rPr lang="en-US" sz="1600" dirty="0" smtClean="0">
                <a:solidFill>
                  <a:schemeClr val="tx2"/>
                </a:solidFill>
                <a:ea typeface="ＭＳ Ｐゴシック" pitchFamily="34" charset="-128"/>
              </a:rPr>
              <a:t>Boundary seams (planning, modeling, and operations) critical for effective integration with legacy systems</a:t>
            </a:r>
          </a:p>
          <a:p>
            <a:pPr eaLnBrk="1" hangingPunct="1">
              <a:defRPr/>
            </a:pPr>
            <a:endParaRPr lang="en-US" sz="2000" dirty="0" smtClean="0">
              <a:solidFill>
                <a:schemeClr val="tx2"/>
              </a:solidFill>
            </a:endParaRPr>
          </a:p>
        </p:txBody>
      </p:sp>
      <p:sp>
        <p:nvSpPr>
          <p:cNvPr id="5" name="Slide Number Placeholder 4"/>
          <p:cNvSpPr>
            <a:spLocks noGrp="1"/>
          </p:cNvSpPr>
          <p:nvPr>
            <p:ph type="sldNum" sz="quarter" idx="12"/>
          </p:nvPr>
        </p:nvSpPr>
        <p:spPr/>
        <p:txBody>
          <a:bodyPr/>
          <a:lstStyle/>
          <a:p>
            <a:pPr>
              <a:defRPr/>
            </a:pPr>
            <a:fld id="{DBD35C8D-637C-482B-A4B2-2C5B78022A1D}" type="slidenum">
              <a:rPr lang="en-US"/>
              <a:pPr>
                <a:defRPr/>
              </a:pPr>
              <a:t>19</a:t>
            </a:fld>
            <a:endParaRPr lang="en-US"/>
          </a:p>
        </p:txBody>
      </p:sp>
      <p:sp>
        <p:nvSpPr>
          <p:cNvPr id="12" name="Content Placeholder 5"/>
          <p:cNvSpPr txBox="1">
            <a:spLocks/>
          </p:cNvSpPr>
          <p:nvPr/>
        </p:nvSpPr>
        <p:spPr bwMode="auto">
          <a:xfrm>
            <a:off x="4800600" y="1600200"/>
            <a:ext cx="3886200" cy="228600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lstStyle/>
          <a:p>
            <a:pPr marL="342900" indent="-342900">
              <a:spcBef>
                <a:spcPct val="20000"/>
              </a:spcBef>
              <a:defRPr/>
            </a:pPr>
            <a:r>
              <a:rPr lang="en-US" b="1" dirty="0">
                <a:solidFill>
                  <a:schemeClr val="tx2"/>
                </a:solidFill>
              </a:rPr>
              <a:t>Where are we today?</a:t>
            </a:r>
          </a:p>
          <a:p>
            <a:pPr marL="342900" indent="-228600" eaLnBrk="0" hangingPunct="0">
              <a:lnSpc>
                <a:spcPts val="1700"/>
              </a:lnSpc>
              <a:spcBef>
                <a:spcPts val="200"/>
              </a:spcBef>
              <a:buFont typeface="Arial" pitchFamily="34" charset="0"/>
              <a:buChar char="•"/>
              <a:defRPr/>
            </a:pPr>
            <a:r>
              <a:rPr lang="en-US" sz="1600" dirty="0">
                <a:solidFill>
                  <a:schemeClr val="tx2"/>
                </a:solidFill>
              </a:rPr>
              <a:t>Real-time system monitoring by operators is supported by offline engineering analysis (high latency)</a:t>
            </a:r>
          </a:p>
          <a:p>
            <a:pPr marL="342900" indent="-228600" eaLnBrk="0" hangingPunct="0">
              <a:lnSpc>
                <a:spcPts val="1700"/>
              </a:lnSpc>
              <a:spcBef>
                <a:spcPts val="200"/>
              </a:spcBef>
              <a:buFont typeface="Arial" pitchFamily="34" charset="0"/>
              <a:buChar char="•"/>
              <a:defRPr/>
            </a:pPr>
            <a:r>
              <a:rPr lang="en-US" sz="1600" dirty="0">
                <a:solidFill>
                  <a:schemeClr val="tx2"/>
                </a:solidFill>
              </a:rPr>
              <a:t>Operator trying to make control decisions, especially quickly during a disturbance, based on incomplete data</a:t>
            </a:r>
          </a:p>
          <a:p>
            <a:pPr marL="342900" indent="-228600" eaLnBrk="0" hangingPunct="0">
              <a:lnSpc>
                <a:spcPts val="1700"/>
              </a:lnSpc>
              <a:spcBef>
                <a:spcPts val="200"/>
              </a:spcBef>
              <a:buFont typeface="Arial" pitchFamily="34" charset="0"/>
              <a:buChar char="•"/>
              <a:defRPr/>
            </a:pPr>
            <a:r>
              <a:rPr lang="en-US" sz="1600" dirty="0">
                <a:solidFill>
                  <a:schemeClr val="tx2"/>
                </a:solidFill>
              </a:rPr>
              <a:t>Inconsistencies in planning and operations assumptions/models</a:t>
            </a:r>
            <a:endParaRPr lang="en-US" sz="2000" dirty="0">
              <a:solidFill>
                <a:schemeClr val="tx2"/>
              </a:solidFill>
            </a:endParaRPr>
          </a:p>
        </p:txBody>
      </p:sp>
      <p:sp>
        <p:nvSpPr>
          <p:cNvPr id="13" name="Content Placeholder 5"/>
          <p:cNvSpPr txBox="1">
            <a:spLocks/>
          </p:cNvSpPr>
          <p:nvPr/>
        </p:nvSpPr>
        <p:spPr bwMode="auto">
          <a:xfrm>
            <a:off x="457200" y="4038600"/>
            <a:ext cx="3962400" cy="228600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lstStyle/>
          <a:p>
            <a:pPr marL="342900" indent="-342900">
              <a:spcBef>
                <a:spcPct val="20000"/>
              </a:spcBef>
              <a:defRPr/>
            </a:pPr>
            <a:r>
              <a:rPr lang="en-US" b="1" dirty="0">
                <a:solidFill>
                  <a:schemeClr val="tx2"/>
                </a:solidFill>
              </a:rPr>
              <a:t>Need for coordination?</a:t>
            </a:r>
          </a:p>
          <a:p>
            <a:pPr marL="342900" indent="-228600">
              <a:lnSpc>
                <a:spcPts val="1700"/>
              </a:lnSpc>
              <a:spcBef>
                <a:spcPts val="200"/>
              </a:spcBef>
              <a:buFont typeface="Arial" pitchFamily="34" charset="0"/>
              <a:buChar char="•"/>
              <a:defRPr/>
            </a:pPr>
            <a:r>
              <a:rPr lang="en-US" sz="1600" dirty="0">
                <a:solidFill>
                  <a:schemeClr val="tx2"/>
                </a:solidFill>
              </a:rPr>
              <a:t>Strategic modeling approach for the holistic understanding and design of a  complex system of grid systems</a:t>
            </a:r>
          </a:p>
          <a:p>
            <a:pPr marL="342900" indent="-228600">
              <a:lnSpc>
                <a:spcPts val="1700"/>
              </a:lnSpc>
              <a:spcBef>
                <a:spcPts val="200"/>
              </a:spcBef>
              <a:buFont typeface="Arial" pitchFamily="34" charset="0"/>
              <a:buChar char="•"/>
              <a:defRPr/>
            </a:pPr>
            <a:r>
              <a:rPr lang="en-US" sz="1600" dirty="0">
                <a:solidFill>
                  <a:schemeClr val="tx2"/>
                </a:solidFill>
              </a:rPr>
              <a:t>New algorithms, techniques, and computational approaches</a:t>
            </a:r>
          </a:p>
          <a:p>
            <a:pPr marL="342900" indent="-228600">
              <a:lnSpc>
                <a:spcPts val="1700"/>
              </a:lnSpc>
              <a:spcBef>
                <a:spcPts val="200"/>
              </a:spcBef>
              <a:buFont typeface="Arial" pitchFamily="34" charset="0"/>
              <a:buChar char="•"/>
              <a:defRPr/>
            </a:pPr>
            <a:r>
              <a:rPr lang="en-US" sz="1600" dirty="0">
                <a:solidFill>
                  <a:schemeClr val="tx2"/>
                </a:solidFill>
              </a:rPr>
              <a:t>Validation and verification of tools, techniques and models on actual power system problems (and data)</a:t>
            </a:r>
          </a:p>
        </p:txBody>
      </p:sp>
      <p:sp>
        <p:nvSpPr>
          <p:cNvPr id="14" name="Content Placeholder 5"/>
          <p:cNvSpPr txBox="1">
            <a:spLocks/>
          </p:cNvSpPr>
          <p:nvPr/>
        </p:nvSpPr>
        <p:spPr bwMode="auto">
          <a:xfrm>
            <a:off x="4800600" y="4038600"/>
            <a:ext cx="3886200" cy="228600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lstStyle/>
          <a:p>
            <a:pPr marL="342900" indent="-342900">
              <a:spcBef>
                <a:spcPct val="20000"/>
              </a:spcBef>
              <a:defRPr/>
            </a:pPr>
            <a:r>
              <a:rPr lang="en-US" b="1" dirty="0">
                <a:solidFill>
                  <a:schemeClr val="tx2"/>
                </a:solidFill>
              </a:rPr>
              <a:t>Where are we going?</a:t>
            </a:r>
          </a:p>
          <a:p>
            <a:pPr marL="342900" indent="-228600">
              <a:lnSpc>
                <a:spcPts val="1700"/>
              </a:lnSpc>
              <a:spcBef>
                <a:spcPts val="200"/>
              </a:spcBef>
              <a:buFont typeface="Arial" charset="0"/>
              <a:buChar char="•"/>
              <a:defRPr/>
            </a:pPr>
            <a:r>
              <a:rPr lang="en-US" sz="1600" dirty="0">
                <a:solidFill>
                  <a:schemeClr val="tx2"/>
                </a:solidFill>
              </a:rPr>
              <a:t>New models, planning, and operational tools that are well integrated and used by industry  for real-time system control</a:t>
            </a:r>
          </a:p>
          <a:p>
            <a:pPr marL="342900" indent="-228600">
              <a:lnSpc>
                <a:spcPts val="1700"/>
              </a:lnSpc>
              <a:spcBef>
                <a:spcPts val="200"/>
              </a:spcBef>
              <a:buFont typeface="Arial" charset="0"/>
              <a:buChar char="•"/>
              <a:defRPr/>
            </a:pPr>
            <a:r>
              <a:rPr lang="en-US" sz="1600" dirty="0">
                <a:solidFill>
                  <a:schemeClr val="tx2"/>
                </a:solidFill>
              </a:rPr>
              <a:t>Improved flexibility and reliability through better system understanding</a:t>
            </a:r>
          </a:p>
          <a:p>
            <a:pPr marL="342900" indent="-228600">
              <a:lnSpc>
                <a:spcPts val="1700"/>
              </a:lnSpc>
              <a:spcBef>
                <a:spcPts val="200"/>
              </a:spcBef>
              <a:buFont typeface="Arial" charset="0"/>
              <a:buChar char="•"/>
              <a:defRPr/>
            </a:pPr>
            <a:r>
              <a:rPr lang="en-US" sz="1600" dirty="0">
                <a:solidFill>
                  <a:schemeClr val="tx2"/>
                </a:solidFill>
              </a:rPr>
              <a:t>Address a variety of market structures; increased engagement (services and roles)</a:t>
            </a:r>
          </a:p>
        </p:txBody>
      </p:sp>
      <p:sp>
        <p:nvSpPr>
          <p:cNvPr id="8" name="Date Placeholder 7"/>
          <p:cNvSpPr>
            <a:spLocks noGrp="1"/>
          </p:cNvSpPr>
          <p:nvPr>
            <p:ph type="dt" sz="half" idx="10"/>
          </p:nvPr>
        </p:nvSpPr>
        <p:spPr/>
        <p:txBody>
          <a:bodyPr/>
          <a:lstStyle/>
          <a:p>
            <a:pPr>
              <a:defRPr/>
            </a:pPr>
            <a:r>
              <a:rPr lang="en-US" smtClean="0"/>
              <a:t>11/15/2011 DRAFT</a:t>
            </a:r>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sz="4400" dirty="0" smtClean="0"/>
              <a:t>Advanced Modeling</a:t>
            </a:r>
            <a:r>
              <a:rPr lang="en-US" dirty="0" smtClean="0"/>
              <a:t/>
            </a:r>
            <a:br>
              <a:rPr lang="en-US" dirty="0" smtClean="0"/>
            </a:br>
            <a:r>
              <a:rPr lang="en-US" sz="3100" dirty="0" smtClean="0">
                <a:solidFill>
                  <a:schemeClr val="accent1">
                    <a:lumMod val="60000"/>
                    <a:lumOff val="40000"/>
                  </a:schemeClr>
                </a:solidFill>
              </a:rPr>
              <a:t>Overview of DOE Activities</a:t>
            </a:r>
            <a:endParaRPr lang="en-US" sz="3100" dirty="0"/>
          </a:p>
        </p:txBody>
      </p:sp>
      <p:sp>
        <p:nvSpPr>
          <p:cNvPr id="114690" name="Content Placeholder 2"/>
          <p:cNvSpPr>
            <a:spLocks noGrp="1"/>
          </p:cNvSpPr>
          <p:nvPr>
            <p:ph idx="1"/>
          </p:nvPr>
        </p:nvSpPr>
        <p:spPr>
          <a:xfrm>
            <a:off x="2895600" y="1676400"/>
            <a:ext cx="5943600" cy="4525963"/>
          </a:xfrm>
        </p:spPr>
        <p:txBody>
          <a:bodyPr/>
          <a:lstStyle/>
          <a:p>
            <a:pPr>
              <a:spcBef>
                <a:spcPct val="0"/>
              </a:spcBef>
            </a:pPr>
            <a:r>
              <a:rPr lang="en-US" sz="1800" b="1" smtClean="0"/>
              <a:t>Basic Research</a:t>
            </a:r>
          </a:p>
          <a:p>
            <a:pPr lvl="1">
              <a:spcBef>
                <a:spcPct val="0"/>
              </a:spcBef>
            </a:pPr>
            <a:r>
              <a:rPr lang="en-US" sz="1600" smtClean="0"/>
              <a:t>multi-scale modeling, optimization, stochastic simulations, uncertainty quantification, large-scale data analysis and data management, and visualization</a:t>
            </a:r>
          </a:p>
          <a:p>
            <a:pPr>
              <a:spcBef>
                <a:spcPct val="0"/>
              </a:spcBef>
            </a:pPr>
            <a:r>
              <a:rPr lang="en-US" sz="1800" b="1" smtClean="0"/>
              <a:t>Transformational energy research </a:t>
            </a:r>
          </a:p>
          <a:p>
            <a:pPr lvl="1">
              <a:spcBef>
                <a:spcPct val="0"/>
              </a:spcBef>
            </a:pPr>
            <a:r>
              <a:rPr lang="en-US" sz="1600" smtClean="0"/>
              <a:t>innovative control software and control architectures</a:t>
            </a:r>
          </a:p>
          <a:p>
            <a:pPr>
              <a:spcBef>
                <a:spcPct val="0"/>
              </a:spcBef>
            </a:pPr>
            <a:r>
              <a:rPr lang="en-US" sz="1800" b="1" smtClean="0"/>
              <a:t>Applied research </a:t>
            </a:r>
          </a:p>
          <a:p>
            <a:pPr lvl="1">
              <a:spcBef>
                <a:spcPct val="0"/>
              </a:spcBef>
            </a:pPr>
            <a:r>
              <a:rPr lang="en-US" sz="1600" smtClean="0"/>
              <a:t>accelerate performance and enhance predictability of power systems operational tools; development of new software platforms and capabilities using time-synchronized data, e.g. phasors; reliability modeling in support of regional and interconnection planning</a:t>
            </a:r>
          </a:p>
          <a:p>
            <a:pPr lvl="1">
              <a:spcBef>
                <a:spcPct val="0"/>
              </a:spcBef>
            </a:pPr>
            <a:r>
              <a:rPr lang="en-US" sz="1600" smtClean="0"/>
              <a:t>development of non-proprietary models of wind generators and inverter technologies for use in transmission planning/interconnection studies</a:t>
            </a:r>
          </a:p>
          <a:p>
            <a:pPr lvl="1">
              <a:spcBef>
                <a:spcPct val="0"/>
              </a:spcBef>
            </a:pPr>
            <a:r>
              <a:rPr lang="en-US" sz="1600" smtClean="0"/>
              <a:t>use of stochastic simulations for generation dispatch   </a:t>
            </a:r>
            <a:endParaRPr lang="en-US" sz="3200" smtClean="0"/>
          </a:p>
        </p:txBody>
      </p:sp>
      <p:sp>
        <p:nvSpPr>
          <p:cNvPr id="5" name="Slide Number Placeholder 4"/>
          <p:cNvSpPr>
            <a:spLocks noGrp="1"/>
          </p:cNvSpPr>
          <p:nvPr>
            <p:ph type="sldNum" sz="quarter" idx="12"/>
          </p:nvPr>
        </p:nvSpPr>
        <p:spPr/>
        <p:txBody>
          <a:bodyPr/>
          <a:lstStyle/>
          <a:p>
            <a:pPr>
              <a:defRPr/>
            </a:pPr>
            <a:fld id="{C250C2B9-FC80-4F8F-9A72-8742F7C4A7CA}" type="slidenum">
              <a:rPr lang="en-US" smtClean="0"/>
              <a:pPr>
                <a:defRPr/>
              </a:pPr>
              <a:t>20</a:t>
            </a:fld>
            <a:endParaRPr lang="en-US"/>
          </a:p>
        </p:txBody>
      </p:sp>
      <p:pic>
        <p:nvPicPr>
          <p:cNvPr id="114692" name="Picture 2"/>
          <p:cNvPicPr>
            <a:picLocks noChangeAspect="1" noChangeArrowheads="1"/>
          </p:cNvPicPr>
          <p:nvPr/>
        </p:nvPicPr>
        <p:blipFill>
          <a:blip r:embed="rId3" cstate="print"/>
          <a:srcRect l="23810" t="25143" r="56190" b="18475"/>
          <a:stretch>
            <a:fillRect/>
          </a:stretch>
        </p:blipFill>
        <p:spPr bwMode="auto">
          <a:xfrm>
            <a:off x="457200" y="1828800"/>
            <a:ext cx="2162175" cy="3810000"/>
          </a:xfrm>
          <a:prstGeom prst="rect">
            <a:avLst/>
          </a:prstGeom>
          <a:noFill/>
          <a:ln w="9525">
            <a:noFill/>
            <a:miter lim="800000"/>
            <a:headEnd/>
            <a:tailEnd/>
          </a:ln>
        </p:spPr>
      </p:pic>
      <p:sp>
        <p:nvSpPr>
          <p:cNvPr id="6" name="Date Placeholder 5"/>
          <p:cNvSpPr>
            <a:spLocks noGrp="1"/>
          </p:cNvSpPr>
          <p:nvPr>
            <p:ph type="dt" sz="half" idx="10"/>
          </p:nvPr>
        </p:nvSpPr>
        <p:spPr/>
        <p:txBody>
          <a:bodyPr/>
          <a:lstStyle/>
          <a:p>
            <a:pPr>
              <a:defRPr/>
            </a:pPr>
            <a:r>
              <a:rPr lang="en-US" smtClean="0"/>
              <a:t>11/15/2011 DRAFT</a:t>
            </a:r>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sz="4400" dirty="0" smtClean="0"/>
              <a:t>Advanced Modeling</a:t>
            </a:r>
            <a:r>
              <a:rPr lang="en-US" dirty="0" smtClean="0"/>
              <a:t/>
            </a:r>
            <a:br>
              <a:rPr lang="en-US" dirty="0" smtClean="0"/>
            </a:br>
            <a:r>
              <a:rPr lang="en-US" sz="3100" dirty="0" smtClean="0">
                <a:solidFill>
                  <a:schemeClr val="accent1">
                    <a:lumMod val="60000"/>
                    <a:lumOff val="40000"/>
                  </a:schemeClr>
                </a:solidFill>
              </a:rPr>
              <a:t>Specific Coordinated Examples</a:t>
            </a:r>
            <a:endParaRPr lang="en-US" sz="3100" dirty="0"/>
          </a:p>
        </p:txBody>
      </p:sp>
      <p:sp>
        <p:nvSpPr>
          <p:cNvPr id="75778" name="Content Placeholder 2"/>
          <p:cNvSpPr>
            <a:spLocks noGrp="1"/>
          </p:cNvSpPr>
          <p:nvPr>
            <p:ph idx="1"/>
          </p:nvPr>
        </p:nvSpPr>
        <p:spPr>
          <a:xfrm>
            <a:off x="152400" y="1524000"/>
            <a:ext cx="4419600" cy="3124200"/>
          </a:xfrm>
        </p:spPr>
        <p:txBody>
          <a:bodyPr/>
          <a:lstStyle/>
          <a:p>
            <a:pPr marL="347663" indent="-347663">
              <a:defRPr/>
            </a:pPr>
            <a:r>
              <a:rPr lang="en-US" sz="1500" b="1" dirty="0" smtClean="0"/>
              <a:t>Improved Power System Operations Using Advanced Stochastic Optimization </a:t>
            </a:r>
          </a:p>
          <a:p>
            <a:pPr marL="582930" lvl="1" indent="-182880">
              <a:buFontTx/>
              <a:buChar char="-"/>
              <a:defRPr/>
            </a:pPr>
            <a:r>
              <a:rPr lang="en-US" sz="1400" dirty="0" smtClean="0">
                <a:ea typeface="ＭＳ Ｐゴシック" charset="-128"/>
              </a:rPr>
              <a:t>Parallel algorithms and software for solving stochastic optimization problems (SC)</a:t>
            </a:r>
          </a:p>
          <a:p>
            <a:pPr marL="582930" lvl="1" indent="-182880">
              <a:buFontTx/>
              <a:buChar char="-"/>
              <a:defRPr/>
            </a:pPr>
            <a:r>
              <a:rPr lang="en-US" sz="1400" dirty="0" smtClean="0"/>
              <a:t>New commitment/dispatch/ pricing formulation  and models that uses probabilistic inputs to account for uncertainty (ARPA-E, SC, OE)</a:t>
            </a:r>
          </a:p>
          <a:p>
            <a:pPr marL="582930" lvl="1" indent="-182880">
              <a:buFontTx/>
              <a:buChar char="-"/>
              <a:defRPr/>
            </a:pPr>
            <a:r>
              <a:rPr lang="en-US" sz="1400" dirty="0" smtClean="0">
                <a:ea typeface="ＭＳ Ｐゴシック" charset="-128"/>
              </a:rPr>
              <a:t>Real-time tools and platforms for balancing demand-side flexibility and supply-side variability (OE, EERE, ARPA-E) </a:t>
            </a:r>
          </a:p>
          <a:p>
            <a:pPr marL="582930" lvl="1" indent="-182880">
              <a:buFontTx/>
              <a:buChar char="-"/>
              <a:defRPr/>
            </a:pPr>
            <a:r>
              <a:rPr lang="en-US" sz="1400" dirty="0" smtClean="0">
                <a:ea typeface="ＭＳ Ｐゴシック" charset="-128"/>
              </a:rPr>
              <a:t>Renewable integration model (RIM) for multi-timescale power-flow analysis (OE, EERE)</a:t>
            </a:r>
          </a:p>
          <a:p>
            <a:pPr marL="582930" lvl="1" indent="-182880">
              <a:buFont typeface="Arial" charset="0"/>
              <a:buNone/>
              <a:defRPr/>
            </a:pPr>
            <a:endParaRPr lang="en-US" sz="1400" dirty="0" smtClean="0">
              <a:ea typeface="ＭＳ Ｐゴシック" charset="-128"/>
            </a:endParaRPr>
          </a:p>
          <a:p>
            <a:pPr>
              <a:defRPr/>
            </a:pPr>
            <a:r>
              <a:rPr lang="en-US" sz="1500" b="1" dirty="0" smtClean="0"/>
              <a:t>Fusing Models and Data for a Dynamic Paradigm of Power Grid Operations</a:t>
            </a:r>
          </a:p>
          <a:p>
            <a:pPr marL="582930" lvl="1" indent="-182880">
              <a:buFontTx/>
              <a:buChar char="-"/>
              <a:defRPr/>
            </a:pPr>
            <a:r>
              <a:rPr lang="en-US" sz="1400" dirty="0" smtClean="0"/>
              <a:t>Calibrated real-time dynamic model (SC)</a:t>
            </a:r>
          </a:p>
          <a:p>
            <a:pPr marL="582930" lvl="1" indent="-182880">
              <a:buFontTx/>
              <a:buChar char="-"/>
              <a:defRPr/>
            </a:pPr>
            <a:r>
              <a:rPr lang="en-US" sz="1400" dirty="0" smtClean="0"/>
              <a:t>Look-ahead dynamic simulation (OE)</a:t>
            </a:r>
          </a:p>
          <a:p>
            <a:pPr marL="582930" lvl="1" indent="-182880">
              <a:buFontTx/>
              <a:buChar char="-"/>
              <a:defRPr/>
            </a:pPr>
            <a:r>
              <a:rPr lang="en-US" sz="1400" dirty="0" smtClean="0"/>
              <a:t>Dynamic contingency analysis (OE, ARPA-E)</a:t>
            </a:r>
          </a:p>
          <a:p>
            <a:pPr marL="182880" indent="-182880">
              <a:buFontTx/>
              <a:buChar char="-"/>
              <a:defRPr/>
            </a:pPr>
            <a:endParaRPr lang="en-US" sz="1500" dirty="0" smtClean="0">
              <a:ea typeface="ＭＳ Ｐゴシック" charset="-128"/>
            </a:endParaRPr>
          </a:p>
          <a:p>
            <a:pPr marL="182880" indent="-182880">
              <a:defRPr/>
            </a:pPr>
            <a:endParaRPr lang="en-US" sz="1500" dirty="0" smtClean="0">
              <a:ea typeface="ＭＳ Ｐゴシック" charset="-128"/>
              <a:cs typeface="Arial" pitchFamily="34" charset="0"/>
            </a:endParaRPr>
          </a:p>
          <a:p>
            <a:pPr marL="182880" indent="-182880">
              <a:buFont typeface="Arial" charset="0"/>
              <a:buNone/>
              <a:defRPr/>
            </a:pPr>
            <a:endParaRPr lang="en-US" sz="1500" dirty="0" smtClean="0">
              <a:ea typeface="ＭＳ Ｐゴシック" charset="-128"/>
              <a:cs typeface="Arial" pitchFamily="34" charset="0"/>
            </a:endParaRPr>
          </a:p>
        </p:txBody>
      </p:sp>
      <p:grpSp>
        <p:nvGrpSpPr>
          <p:cNvPr id="116739" name="Group 13"/>
          <p:cNvGrpSpPr>
            <a:grpSpLocks noChangeAspect="1"/>
          </p:cNvGrpSpPr>
          <p:nvPr/>
        </p:nvGrpSpPr>
        <p:grpSpPr bwMode="auto">
          <a:xfrm>
            <a:off x="4559300" y="4425950"/>
            <a:ext cx="4279900" cy="1822450"/>
            <a:chOff x="261443" y="2865438"/>
            <a:chExt cx="8326935" cy="3334097"/>
          </a:xfrm>
        </p:grpSpPr>
        <p:sp>
          <p:nvSpPr>
            <p:cNvPr id="116744" name="AutoShape 3"/>
            <p:cNvSpPr>
              <a:spLocks noChangeArrowheads="1"/>
            </p:cNvSpPr>
            <p:nvPr/>
          </p:nvSpPr>
          <p:spPr bwMode="auto">
            <a:xfrm rot="4333715" flipH="1">
              <a:off x="4274344" y="2062957"/>
              <a:ext cx="1651000" cy="363061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6067 w 21600"/>
                <a:gd name="T13" fmla="*/ 6067 h 21600"/>
                <a:gd name="T14" fmla="*/ 15533 w 21600"/>
                <a:gd name="T15" fmla="*/ 15533 h 21600"/>
              </a:gdLst>
              <a:ahLst/>
              <a:cxnLst>
                <a:cxn ang="T8">
                  <a:pos x="T0" y="T1"/>
                </a:cxn>
                <a:cxn ang="T9">
                  <a:pos x="T2" y="T3"/>
                </a:cxn>
                <a:cxn ang="T10">
                  <a:pos x="T4" y="T5"/>
                </a:cxn>
                <a:cxn ang="T11">
                  <a:pos x="T6" y="T7"/>
                </a:cxn>
              </a:cxnLst>
              <a:rect l="T12" t="T13" r="T14" b="T15"/>
              <a:pathLst>
                <a:path w="21600" h="21600">
                  <a:moveTo>
                    <a:pt x="0" y="0"/>
                  </a:moveTo>
                  <a:lnTo>
                    <a:pt x="8533" y="21600"/>
                  </a:lnTo>
                  <a:lnTo>
                    <a:pt x="13067" y="21600"/>
                  </a:lnTo>
                  <a:lnTo>
                    <a:pt x="21600" y="0"/>
                  </a:lnTo>
                  <a:close/>
                </a:path>
              </a:pathLst>
            </a:custGeom>
            <a:solidFill>
              <a:srgbClr val="FFFF99"/>
            </a:solidFill>
            <a:ln w="9525">
              <a:noFill/>
              <a:miter lim="800000"/>
              <a:headEnd/>
              <a:tailEnd/>
            </a:ln>
          </p:spPr>
          <p:txBody>
            <a:bodyPr rot="10800000" vert="eaVert" wrap="none" anchor="ctr"/>
            <a:lstStyle/>
            <a:p>
              <a:endParaRPr lang="en-US"/>
            </a:p>
          </p:txBody>
        </p:sp>
        <p:sp>
          <p:nvSpPr>
            <p:cNvPr id="116745" name="Line 5"/>
            <p:cNvSpPr>
              <a:spLocks noChangeShapeType="1"/>
            </p:cNvSpPr>
            <p:nvPr/>
          </p:nvSpPr>
          <p:spPr bwMode="auto">
            <a:xfrm flipH="1" flipV="1">
              <a:off x="1019175" y="2900363"/>
              <a:ext cx="9525" cy="2928937"/>
            </a:xfrm>
            <a:prstGeom prst="line">
              <a:avLst/>
            </a:prstGeom>
            <a:noFill/>
            <a:ln w="28575">
              <a:solidFill>
                <a:schemeClr val="tx1"/>
              </a:solidFill>
              <a:round/>
              <a:headEnd/>
              <a:tailEnd type="triangle" w="med" len="lg"/>
            </a:ln>
          </p:spPr>
          <p:txBody>
            <a:bodyPr/>
            <a:lstStyle/>
            <a:p>
              <a:endParaRPr lang="en-US"/>
            </a:p>
          </p:txBody>
        </p:sp>
        <p:sp>
          <p:nvSpPr>
            <p:cNvPr id="116746" name="Line 6"/>
            <p:cNvSpPr>
              <a:spLocks noChangeShapeType="1"/>
            </p:cNvSpPr>
            <p:nvPr/>
          </p:nvSpPr>
          <p:spPr bwMode="auto">
            <a:xfrm>
              <a:off x="776288" y="5621338"/>
              <a:ext cx="7192962" cy="0"/>
            </a:xfrm>
            <a:prstGeom prst="line">
              <a:avLst/>
            </a:prstGeom>
            <a:noFill/>
            <a:ln w="28575">
              <a:solidFill>
                <a:schemeClr val="tx1"/>
              </a:solidFill>
              <a:round/>
              <a:headEnd/>
              <a:tailEnd type="triangle" w="med" len="lg"/>
            </a:ln>
          </p:spPr>
          <p:txBody>
            <a:bodyPr/>
            <a:lstStyle/>
            <a:p>
              <a:endParaRPr lang="en-US"/>
            </a:p>
          </p:txBody>
        </p:sp>
        <p:sp>
          <p:nvSpPr>
            <p:cNvPr id="116747" name="Line 7"/>
            <p:cNvSpPr>
              <a:spLocks noChangeShapeType="1"/>
            </p:cNvSpPr>
            <p:nvPr/>
          </p:nvSpPr>
          <p:spPr bwMode="auto">
            <a:xfrm>
              <a:off x="2343150" y="3103563"/>
              <a:ext cx="9525" cy="2525712"/>
            </a:xfrm>
            <a:prstGeom prst="line">
              <a:avLst/>
            </a:prstGeom>
            <a:noFill/>
            <a:ln w="9525">
              <a:solidFill>
                <a:schemeClr val="tx1"/>
              </a:solidFill>
              <a:prstDash val="dash"/>
              <a:round/>
              <a:headEnd/>
              <a:tailEnd/>
            </a:ln>
          </p:spPr>
          <p:txBody>
            <a:bodyPr/>
            <a:lstStyle/>
            <a:p>
              <a:endParaRPr lang="en-US"/>
            </a:p>
          </p:txBody>
        </p:sp>
        <p:sp>
          <p:nvSpPr>
            <p:cNvPr id="116748" name="Line 8"/>
            <p:cNvSpPr>
              <a:spLocks noChangeShapeType="1"/>
            </p:cNvSpPr>
            <p:nvPr/>
          </p:nvSpPr>
          <p:spPr bwMode="auto">
            <a:xfrm>
              <a:off x="3646488" y="3389313"/>
              <a:ext cx="9525" cy="2239962"/>
            </a:xfrm>
            <a:prstGeom prst="line">
              <a:avLst/>
            </a:prstGeom>
            <a:noFill/>
            <a:ln w="9525">
              <a:solidFill>
                <a:schemeClr val="tx1"/>
              </a:solidFill>
              <a:prstDash val="dash"/>
              <a:round/>
              <a:headEnd/>
              <a:tailEnd/>
            </a:ln>
          </p:spPr>
          <p:txBody>
            <a:bodyPr/>
            <a:lstStyle/>
            <a:p>
              <a:endParaRPr lang="en-US"/>
            </a:p>
          </p:txBody>
        </p:sp>
        <p:sp>
          <p:nvSpPr>
            <p:cNvPr id="116749" name="Text Box 9"/>
            <p:cNvSpPr txBox="1">
              <a:spLocks noChangeArrowheads="1"/>
            </p:cNvSpPr>
            <p:nvPr/>
          </p:nvSpPr>
          <p:spPr bwMode="auto">
            <a:xfrm>
              <a:off x="1192212" y="2952751"/>
              <a:ext cx="954087" cy="659306"/>
            </a:xfrm>
            <a:prstGeom prst="rect">
              <a:avLst/>
            </a:prstGeom>
            <a:noFill/>
            <a:ln w="9525">
              <a:noFill/>
              <a:miter lim="800000"/>
              <a:headEnd/>
              <a:tailEnd/>
            </a:ln>
          </p:spPr>
          <p:txBody>
            <a:bodyPr>
              <a:spAutoFit/>
            </a:bodyPr>
            <a:lstStyle/>
            <a:p>
              <a:pPr algn="ctr"/>
              <a:r>
                <a:rPr lang="en-US" sz="1000">
                  <a:solidFill>
                    <a:srgbClr val="000000"/>
                  </a:solidFill>
                  <a:ea typeface="ＭＳ Ｐゴシック" pitchFamily="34" charset="-128"/>
                </a:rPr>
                <a:t>Data collection cycle</a:t>
              </a:r>
            </a:p>
          </p:txBody>
        </p:sp>
        <p:sp>
          <p:nvSpPr>
            <p:cNvPr id="116750" name="Line 10"/>
            <p:cNvSpPr>
              <a:spLocks noChangeShapeType="1"/>
            </p:cNvSpPr>
            <p:nvPr/>
          </p:nvSpPr>
          <p:spPr bwMode="auto">
            <a:xfrm flipH="1">
              <a:off x="4937125" y="3189288"/>
              <a:ext cx="9525" cy="2439987"/>
            </a:xfrm>
            <a:prstGeom prst="line">
              <a:avLst/>
            </a:prstGeom>
            <a:noFill/>
            <a:ln w="9525">
              <a:solidFill>
                <a:schemeClr val="tx1"/>
              </a:solidFill>
              <a:prstDash val="dash"/>
              <a:round/>
              <a:headEnd/>
              <a:tailEnd/>
            </a:ln>
          </p:spPr>
          <p:txBody>
            <a:bodyPr/>
            <a:lstStyle/>
            <a:p>
              <a:endParaRPr lang="en-US"/>
            </a:p>
          </p:txBody>
        </p:sp>
        <p:sp>
          <p:nvSpPr>
            <p:cNvPr id="116751" name="Text Box 11"/>
            <p:cNvSpPr txBox="1">
              <a:spLocks noChangeArrowheads="1"/>
            </p:cNvSpPr>
            <p:nvPr/>
          </p:nvSpPr>
          <p:spPr bwMode="auto">
            <a:xfrm>
              <a:off x="7418389" y="5692774"/>
              <a:ext cx="1052565" cy="506761"/>
            </a:xfrm>
            <a:prstGeom prst="rect">
              <a:avLst/>
            </a:prstGeom>
            <a:noFill/>
            <a:ln w="9525">
              <a:noFill/>
              <a:miter lim="800000"/>
              <a:headEnd/>
              <a:tailEnd/>
            </a:ln>
          </p:spPr>
          <p:txBody>
            <a:bodyPr wrap="none">
              <a:spAutoFit/>
            </a:bodyPr>
            <a:lstStyle/>
            <a:p>
              <a:r>
                <a:rPr lang="en-US" sz="1200" b="1">
                  <a:solidFill>
                    <a:srgbClr val="000000"/>
                  </a:solidFill>
                  <a:ea typeface="ＭＳ Ｐゴシック" pitchFamily="34" charset="-128"/>
                </a:rPr>
                <a:t>Time</a:t>
              </a:r>
            </a:p>
          </p:txBody>
        </p:sp>
        <p:sp>
          <p:nvSpPr>
            <p:cNvPr id="116752" name="Text Box 12"/>
            <p:cNvSpPr txBox="1">
              <a:spLocks noChangeArrowheads="1"/>
            </p:cNvSpPr>
            <p:nvPr/>
          </p:nvSpPr>
          <p:spPr bwMode="auto">
            <a:xfrm>
              <a:off x="2063750" y="5708650"/>
              <a:ext cx="799713" cy="293024"/>
            </a:xfrm>
            <a:prstGeom prst="rect">
              <a:avLst/>
            </a:prstGeom>
            <a:noFill/>
            <a:ln w="9525">
              <a:noFill/>
              <a:miter lim="800000"/>
              <a:headEnd/>
              <a:tailEnd/>
            </a:ln>
          </p:spPr>
          <p:txBody>
            <a:bodyPr wrap="none">
              <a:spAutoFit/>
            </a:bodyPr>
            <a:lstStyle/>
            <a:p>
              <a:r>
                <a:rPr lang="en-US" sz="1000">
                  <a:solidFill>
                    <a:srgbClr val="000000"/>
                  </a:solidFill>
                  <a:ea typeface="ＭＳ Ｐゴシック" pitchFamily="34" charset="-128"/>
                </a:rPr>
                <a:t>1/30 sec</a:t>
              </a:r>
            </a:p>
          </p:txBody>
        </p:sp>
        <p:sp>
          <p:nvSpPr>
            <p:cNvPr id="116753" name="Text Box 13"/>
            <p:cNvSpPr txBox="1">
              <a:spLocks noChangeArrowheads="1"/>
            </p:cNvSpPr>
            <p:nvPr/>
          </p:nvSpPr>
          <p:spPr bwMode="auto">
            <a:xfrm>
              <a:off x="3340101" y="5708650"/>
              <a:ext cx="799713" cy="293024"/>
            </a:xfrm>
            <a:prstGeom prst="rect">
              <a:avLst/>
            </a:prstGeom>
            <a:noFill/>
            <a:ln w="9525">
              <a:noFill/>
              <a:miter lim="800000"/>
              <a:headEnd/>
              <a:tailEnd/>
            </a:ln>
          </p:spPr>
          <p:txBody>
            <a:bodyPr wrap="none">
              <a:spAutoFit/>
            </a:bodyPr>
            <a:lstStyle/>
            <a:p>
              <a:r>
                <a:rPr lang="en-US" sz="1000">
                  <a:solidFill>
                    <a:srgbClr val="000000"/>
                  </a:solidFill>
                  <a:ea typeface="ＭＳ Ｐゴシック" pitchFamily="34" charset="-128"/>
                </a:rPr>
                <a:t>2/30 sec</a:t>
              </a:r>
            </a:p>
          </p:txBody>
        </p:sp>
        <p:sp>
          <p:nvSpPr>
            <p:cNvPr id="116754" name="Text Box 14"/>
            <p:cNvSpPr txBox="1">
              <a:spLocks noChangeArrowheads="1"/>
            </p:cNvSpPr>
            <p:nvPr/>
          </p:nvSpPr>
          <p:spPr bwMode="auto">
            <a:xfrm>
              <a:off x="4616450" y="5708650"/>
              <a:ext cx="799713" cy="293024"/>
            </a:xfrm>
            <a:prstGeom prst="rect">
              <a:avLst/>
            </a:prstGeom>
            <a:noFill/>
            <a:ln w="9525">
              <a:noFill/>
              <a:miter lim="800000"/>
              <a:headEnd/>
              <a:tailEnd/>
            </a:ln>
          </p:spPr>
          <p:txBody>
            <a:bodyPr wrap="none">
              <a:spAutoFit/>
            </a:bodyPr>
            <a:lstStyle/>
            <a:p>
              <a:r>
                <a:rPr lang="en-US" sz="1000">
                  <a:solidFill>
                    <a:srgbClr val="000000"/>
                  </a:solidFill>
                  <a:ea typeface="ＭＳ Ｐゴシック" pitchFamily="34" charset="-128"/>
                </a:rPr>
                <a:t>3/30 sec</a:t>
              </a:r>
            </a:p>
          </p:txBody>
        </p:sp>
        <p:grpSp>
          <p:nvGrpSpPr>
            <p:cNvPr id="116755" name="Group 15"/>
            <p:cNvGrpSpPr>
              <a:grpSpLocks/>
            </p:cNvGrpSpPr>
            <p:nvPr/>
          </p:nvGrpSpPr>
          <p:grpSpPr bwMode="auto">
            <a:xfrm>
              <a:off x="4887913" y="3360738"/>
              <a:ext cx="122237" cy="915987"/>
              <a:chOff x="3299" y="1822"/>
              <a:chExt cx="77" cy="577"/>
            </a:xfrm>
          </p:grpSpPr>
          <p:sp>
            <p:nvSpPr>
              <p:cNvPr id="116817" name="Oval 16"/>
              <p:cNvSpPr>
                <a:spLocks noChangeArrowheads="1"/>
              </p:cNvSpPr>
              <p:nvPr/>
            </p:nvSpPr>
            <p:spPr bwMode="auto">
              <a:xfrm>
                <a:off x="3300" y="2327"/>
                <a:ext cx="72" cy="72"/>
              </a:xfrm>
              <a:prstGeom prst="ellipse">
                <a:avLst/>
              </a:prstGeom>
              <a:solidFill>
                <a:srgbClr val="FFFFFF"/>
              </a:solidFill>
              <a:ln w="9525">
                <a:solidFill>
                  <a:schemeClr val="tx1"/>
                </a:solidFill>
                <a:round/>
                <a:headEnd/>
                <a:tailEnd/>
              </a:ln>
            </p:spPr>
            <p:txBody>
              <a:bodyPr wrap="none" anchor="ctr"/>
              <a:lstStyle/>
              <a:p>
                <a:endParaRPr lang="en-US" sz="1400">
                  <a:solidFill>
                    <a:srgbClr val="000000"/>
                  </a:solidFill>
                  <a:ea typeface="ＭＳ Ｐゴシック" pitchFamily="34" charset="-128"/>
                </a:endParaRPr>
              </a:p>
            </p:txBody>
          </p:sp>
          <p:sp>
            <p:nvSpPr>
              <p:cNvPr id="116818" name="Oval 17"/>
              <p:cNvSpPr>
                <a:spLocks noChangeArrowheads="1"/>
              </p:cNvSpPr>
              <p:nvPr/>
            </p:nvSpPr>
            <p:spPr bwMode="auto">
              <a:xfrm>
                <a:off x="3304" y="1822"/>
                <a:ext cx="72" cy="72"/>
              </a:xfrm>
              <a:prstGeom prst="ellipse">
                <a:avLst/>
              </a:prstGeom>
              <a:solidFill>
                <a:srgbClr val="FFFFFF"/>
              </a:solidFill>
              <a:ln w="9525">
                <a:solidFill>
                  <a:schemeClr val="tx1"/>
                </a:solidFill>
                <a:round/>
                <a:headEnd/>
                <a:tailEnd/>
              </a:ln>
            </p:spPr>
            <p:txBody>
              <a:bodyPr wrap="none" anchor="ctr"/>
              <a:lstStyle/>
              <a:p>
                <a:endParaRPr lang="en-US" sz="1400">
                  <a:solidFill>
                    <a:srgbClr val="000000"/>
                  </a:solidFill>
                  <a:ea typeface="ＭＳ Ｐゴシック" pitchFamily="34" charset="-128"/>
                </a:endParaRPr>
              </a:p>
            </p:txBody>
          </p:sp>
          <p:sp>
            <p:nvSpPr>
              <p:cNvPr id="116819" name="Oval 18"/>
              <p:cNvSpPr>
                <a:spLocks noChangeArrowheads="1"/>
              </p:cNvSpPr>
              <p:nvPr/>
            </p:nvSpPr>
            <p:spPr bwMode="auto">
              <a:xfrm>
                <a:off x="3299" y="2092"/>
                <a:ext cx="72" cy="72"/>
              </a:xfrm>
              <a:prstGeom prst="ellipse">
                <a:avLst/>
              </a:prstGeom>
              <a:solidFill>
                <a:srgbClr val="FFFFFF"/>
              </a:solidFill>
              <a:ln w="9525">
                <a:solidFill>
                  <a:schemeClr val="tx1"/>
                </a:solidFill>
                <a:round/>
                <a:headEnd/>
                <a:tailEnd/>
              </a:ln>
            </p:spPr>
            <p:txBody>
              <a:bodyPr wrap="none" anchor="ctr"/>
              <a:lstStyle/>
              <a:p>
                <a:endParaRPr lang="en-US" sz="1400">
                  <a:solidFill>
                    <a:srgbClr val="000000"/>
                  </a:solidFill>
                  <a:ea typeface="ＭＳ Ｐゴシック" pitchFamily="34" charset="-128"/>
                </a:endParaRPr>
              </a:p>
            </p:txBody>
          </p:sp>
        </p:grpSp>
        <p:grpSp>
          <p:nvGrpSpPr>
            <p:cNvPr id="116756" name="Group 19"/>
            <p:cNvGrpSpPr>
              <a:grpSpLocks/>
            </p:cNvGrpSpPr>
            <p:nvPr/>
          </p:nvGrpSpPr>
          <p:grpSpPr bwMode="auto">
            <a:xfrm>
              <a:off x="973138" y="4627563"/>
              <a:ext cx="122237" cy="915987"/>
              <a:chOff x="833" y="2620"/>
              <a:chExt cx="77" cy="577"/>
            </a:xfrm>
          </p:grpSpPr>
          <p:sp>
            <p:nvSpPr>
              <p:cNvPr id="116814" name="Oval 20"/>
              <p:cNvSpPr>
                <a:spLocks noChangeArrowheads="1"/>
              </p:cNvSpPr>
              <p:nvPr/>
            </p:nvSpPr>
            <p:spPr bwMode="auto">
              <a:xfrm>
                <a:off x="834" y="3125"/>
                <a:ext cx="72" cy="72"/>
              </a:xfrm>
              <a:prstGeom prst="ellipse">
                <a:avLst/>
              </a:prstGeom>
              <a:solidFill>
                <a:srgbClr val="FFFFFF"/>
              </a:solidFill>
              <a:ln w="9525">
                <a:solidFill>
                  <a:schemeClr val="tx1"/>
                </a:solidFill>
                <a:round/>
                <a:headEnd/>
                <a:tailEnd/>
              </a:ln>
            </p:spPr>
            <p:txBody>
              <a:bodyPr wrap="none" anchor="ctr"/>
              <a:lstStyle/>
              <a:p>
                <a:endParaRPr lang="en-US" sz="1400">
                  <a:solidFill>
                    <a:srgbClr val="000000"/>
                  </a:solidFill>
                  <a:ea typeface="ＭＳ Ｐゴシック" pitchFamily="34" charset="-128"/>
                </a:endParaRPr>
              </a:p>
            </p:txBody>
          </p:sp>
          <p:sp>
            <p:nvSpPr>
              <p:cNvPr id="116815" name="Oval 21"/>
              <p:cNvSpPr>
                <a:spLocks noChangeArrowheads="1"/>
              </p:cNvSpPr>
              <p:nvPr/>
            </p:nvSpPr>
            <p:spPr bwMode="auto">
              <a:xfrm>
                <a:off x="838" y="2620"/>
                <a:ext cx="72" cy="72"/>
              </a:xfrm>
              <a:prstGeom prst="ellipse">
                <a:avLst/>
              </a:prstGeom>
              <a:solidFill>
                <a:srgbClr val="FFFFFF"/>
              </a:solidFill>
              <a:ln w="9525">
                <a:solidFill>
                  <a:schemeClr val="tx1"/>
                </a:solidFill>
                <a:round/>
                <a:headEnd/>
                <a:tailEnd/>
              </a:ln>
            </p:spPr>
            <p:txBody>
              <a:bodyPr wrap="none" anchor="ctr"/>
              <a:lstStyle/>
              <a:p>
                <a:endParaRPr lang="en-US" sz="1400">
                  <a:solidFill>
                    <a:srgbClr val="000000"/>
                  </a:solidFill>
                  <a:ea typeface="ＭＳ Ｐゴシック" pitchFamily="34" charset="-128"/>
                </a:endParaRPr>
              </a:p>
            </p:txBody>
          </p:sp>
          <p:sp>
            <p:nvSpPr>
              <p:cNvPr id="116816" name="Oval 22"/>
              <p:cNvSpPr>
                <a:spLocks noChangeArrowheads="1"/>
              </p:cNvSpPr>
              <p:nvPr/>
            </p:nvSpPr>
            <p:spPr bwMode="auto">
              <a:xfrm>
                <a:off x="833" y="2890"/>
                <a:ext cx="72" cy="72"/>
              </a:xfrm>
              <a:prstGeom prst="ellipse">
                <a:avLst/>
              </a:prstGeom>
              <a:solidFill>
                <a:srgbClr val="FFFFFF"/>
              </a:solidFill>
              <a:ln w="9525">
                <a:solidFill>
                  <a:schemeClr val="tx1"/>
                </a:solidFill>
                <a:round/>
                <a:headEnd/>
                <a:tailEnd/>
              </a:ln>
            </p:spPr>
            <p:txBody>
              <a:bodyPr wrap="none" anchor="ctr"/>
              <a:lstStyle/>
              <a:p>
                <a:endParaRPr lang="en-US" sz="1400">
                  <a:solidFill>
                    <a:srgbClr val="000000"/>
                  </a:solidFill>
                  <a:ea typeface="ＭＳ Ｐゴシック" pitchFamily="34" charset="-128"/>
                </a:endParaRPr>
              </a:p>
            </p:txBody>
          </p:sp>
        </p:grpSp>
        <p:sp>
          <p:nvSpPr>
            <p:cNvPr id="116757" name="Line 24"/>
            <p:cNvSpPr>
              <a:spLocks noChangeShapeType="1"/>
            </p:cNvSpPr>
            <p:nvPr/>
          </p:nvSpPr>
          <p:spPr bwMode="auto">
            <a:xfrm flipH="1">
              <a:off x="1050925" y="3649663"/>
              <a:ext cx="1266825" cy="9525"/>
            </a:xfrm>
            <a:prstGeom prst="line">
              <a:avLst/>
            </a:prstGeom>
            <a:noFill/>
            <a:ln w="9525">
              <a:solidFill>
                <a:schemeClr val="tx1"/>
              </a:solidFill>
              <a:round/>
              <a:headEnd type="arrow" w="med" len="med"/>
              <a:tailEnd type="arrow" w="med" len="med"/>
            </a:ln>
          </p:spPr>
          <p:txBody>
            <a:bodyPr/>
            <a:lstStyle/>
            <a:p>
              <a:endParaRPr lang="en-US"/>
            </a:p>
          </p:txBody>
        </p:sp>
        <p:sp>
          <p:nvSpPr>
            <p:cNvPr id="116758" name="Text Box 25"/>
            <p:cNvSpPr txBox="1">
              <a:spLocks noChangeArrowheads="1"/>
            </p:cNvSpPr>
            <p:nvPr/>
          </p:nvSpPr>
          <p:spPr bwMode="auto">
            <a:xfrm rot="10800000" flipH="1">
              <a:off x="261443" y="2881664"/>
              <a:ext cx="675682" cy="2259897"/>
            </a:xfrm>
            <a:prstGeom prst="rect">
              <a:avLst/>
            </a:prstGeom>
            <a:noFill/>
            <a:ln w="9525">
              <a:noFill/>
              <a:miter lim="800000"/>
              <a:headEnd/>
              <a:tailEnd/>
            </a:ln>
          </p:spPr>
          <p:txBody>
            <a:bodyPr vert="eaVert" wrap="none">
              <a:spAutoFit/>
            </a:bodyPr>
            <a:lstStyle/>
            <a:p>
              <a:r>
                <a:rPr lang="en-US" sz="1200" b="1">
                  <a:solidFill>
                    <a:srgbClr val="000000"/>
                  </a:solidFill>
                  <a:ea typeface="ＭＳ Ｐゴシック" pitchFamily="34" charset="-128"/>
                </a:rPr>
                <a:t>Dynamic States</a:t>
              </a:r>
            </a:p>
          </p:txBody>
        </p:sp>
        <p:grpSp>
          <p:nvGrpSpPr>
            <p:cNvPr id="116759" name="Group 21"/>
            <p:cNvGrpSpPr>
              <a:grpSpLocks/>
            </p:cNvGrpSpPr>
            <p:nvPr/>
          </p:nvGrpSpPr>
          <p:grpSpPr bwMode="auto">
            <a:xfrm>
              <a:off x="2297113" y="4408488"/>
              <a:ext cx="122237" cy="915987"/>
              <a:chOff x="1667" y="2482"/>
              <a:chExt cx="77" cy="577"/>
            </a:xfrm>
          </p:grpSpPr>
          <p:sp>
            <p:nvSpPr>
              <p:cNvPr id="116811" name="Oval 27"/>
              <p:cNvSpPr>
                <a:spLocks noChangeArrowheads="1"/>
              </p:cNvSpPr>
              <p:nvPr/>
            </p:nvSpPr>
            <p:spPr bwMode="auto">
              <a:xfrm>
                <a:off x="1668" y="2987"/>
                <a:ext cx="72" cy="72"/>
              </a:xfrm>
              <a:prstGeom prst="ellipse">
                <a:avLst/>
              </a:prstGeom>
              <a:solidFill>
                <a:srgbClr val="FFFFFF"/>
              </a:solidFill>
              <a:ln w="9525">
                <a:solidFill>
                  <a:schemeClr val="tx1"/>
                </a:solidFill>
                <a:round/>
                <a:headEnd/>
                <a:tailEnd/>
              </a:ln>
            </p:spPr>
            <p:txBody>
              <a:bodyPr wrap="none" anchor="ctr"/>
              <a:lstStyle/>
              <a:p>
                <a:endParaRPr lang="en-US" sz="1400">
                  <a:solidFill>
                    <a:srgbClr val="000000"/>
                  </a:solidFill>
                  <a:ea typeface="ＭＳ Ｐゴシック" pitchFamily="34" charset="-128"/>
                </a:endParaRPr>
              </a:p>
            </p:txBody>
          </p:sp>
          <p:sp>
            <p:nvSpPr>
              <p:cNvPr id="116812" name="Oval 28"/>
              <p:cNvSpPr>
                <a:spLocks noChangeArrowheads="1"/>
              </p:cNvSpPr>
              <p:nvPr/>
            </p:nvSpPr>
            <p:spPr bwMode="auto">
              <a:xfrm>
                <a:off x="1672" y="2482"/>
                <a:ext cx="72" cy="72"/>
              </a:xfrm>
              <a:prstGeom prst="ellipse">
                <a:avLst/>
              </a:prstGeom>
              <a:solidFill>
                <a:srgbClr val="FFFFFF"/>
              </a:solidFill>
              <a:ln w="9525">
                <a:solidFill>
                  <a:schemeClr val="tx1"/>
                </a:solidFill>
                <a:round/>
                <a:headEnd/>
                <a:tailEnd/>
              </a:ln>
            </p:spPr>
            <p:txBody>
              <a:bodyPr wrap="none" anchor="ctr"/>
              <a:lstStyle/>
              <a:p>
                <a:endParaRPr lang="en-US" sz="1400">
                  <a:solidFill>
                    <a:srgbClr val="000000"/>
                  </a:solidFill>
                  <a:ea typeface="ＭＳ Ｐゴシック" pitchFamily="34" charset="-128"/>
                </a:endParaRPr>
              </a:p>
            </p:txBody>
          </p:sp>
          <p:sp>
            <p:nvSpPr>
              <p:cNvPr id="116813" name="Oval 29"/>
              <p:cNvSpPr>
                <a:spLocks noChangeArrowheads="1"/>
              </p:cNvSpPr>
              <p:nvPr/>
            </p:nvSpPr>
            <p:spPr bwMode="auto">
              <a:xfrm>
                <a:off x="1667" y="2752"/>
                <a:ext cx="72" cy="72"/>
              </a:xfrm>
              <a:prstGeom prst="ellipse">
                <a:avLst/>
              </a:prstGeom>
              <a:solidFill>
                <a:srgbClr val="FFFFFF"/>
              </a:solidFill>
              <a:ln w="9525">
                <a:solidFill>
                  <a:schemeClr val="tx1"/>
                </a:solidFill>
                <a:round/>
                <a:headEnd/>
                <a:tailEnd/>
              </a:ln>
            </p:spPr>
            <p:txBody>
              <a:bodyPr wrap="none" anchor="ctr"/>
              <a:lstStyle/>
              <a:p>
                <a:endParaRPr lang="en-US" sz="1400">
                  <a:solidFill>
                    <a:srgbClr val="000000"/>
                  </a:solidFill>
                  <a:ea typeface="ＭＳ Ｐゴシック" pitchFamily="34" charset="-128"/>
                </a:endParaRPr>
              </a:p>
            </p:txBody>
          </p:sp>
        </p:grpSp>
        <p:grpSp>
          <p:nvGrpSpPr>
            <p:cNvPr id="116760" name="Group 30"/>
            <p:cNvGrpSpPr>
              <a:grpSpLocks/>
            </p:cNvGrpSpPr>
            <p:nvPr/>
          </p:nvGrpSpPr>
          <p:grpSpPr bwMode="auto">
            <a:xfrm>
              <a:off x="3592513" y="3827463"/>
              <a:ext cx="122237" cy="915987"/>
              <a:chOff x="2489" y="2116"/>
              <a:chExt cx="77" cy="577"/>
            </a:xfrm>
          </p:grpSpPr>
          <p:sp>
            <p:nvSpPr>
              <p:cNvPr id="116808" name="Oval 31"/>
              <p:cNvSpPr>
                <a:spLocks noChangeArrowheads="1"/>
              </p:cNvSpPr>
              <p:nvPr/>
            </p:nvSpPr>
            <p:spPr bwMode="auto">
              <a:xfrm>
                <a:off x="2490" y="2621"/>
                <a:ext cx="72" cy="72"/>
              </a:xfrm>
              <a:prstGeom prst="ellipse">
                <a:avLst/>
              </a:prstGeom>
              <a:solidFill>
                <a:srgbClr val="FFFFFF"/>
              </a:solidFill>
              <a:ln w="9525">
                <a:solidFill>
                  <a:schemeClr val="tx1"/>
                </a:solidFill>
                <a:round/>
                <a:headEnd/>
                <a:tailEnd/>
              </a:ln>
            </p:spPr>
            <p:txBody>
              <a:bodyPr wrap="none" anchor="ctr"/>
              <a:lstStyle/>
              <a:p>
                <a:endParaRPr lang="en-US" sz="1400">
                  <a:solidFill>
                    <a:srgbClr val="000000"/>
                  </a:solidFill>
                  <a:ea typeface="ＭＳ Ｐゴシック" pitchFamily="34" charset="-128"/>
                </a:endParaRPr>
              </a:p>
            </p:txBody>
          </p:sp>
          <p:sp>
            <p:nvSpPr>
              <p:cNvPr id="116809" name="Oval 32"/>
              <p:cNvSpPr>
                <a:spLocks noChangeArrowheads="1"/>
              </p:cNvSpPr>
              <p:nvPr/>
            </p:nvSpPr>
            <p:spPr bwMode="auto">
              <a:xfrm>
                <a:off x="2494" y="2116"/>
                <a:ext cx="72" cy="72"/>
              </a:xfrm>
              <a:prstGeom prst="ellipse">
                <a:avLst/>
              </a:prstGeom>
              <a:solidFill>
                <a:srgbClr val="FFFFFF"/>
              </a:solidFill>
              <a:ln w="9525">
                <a:solidFill>
                  <a:schemeClr val="tx1"/>
                </a:solidFill>
                <a:round/>
                <a:headEnd/>
                <a:tailEnd/>
              </a:ln>
            </p:spPr>
            <p:txBody>
              <a:bodyPr wrap="none" anchor="ctr"/>
              <a:lstStyle/>
              <a:p>
                <a:endParaRPr lang="en-US" sz="1400">
                  <a:solidFill>
                    <a:srgbClr val="000000"/>
                  </a:solidFill>
                  <a:ea typeface="ＭＳ Ｐゴシック" pitchFamily="34" charset="-128"/>
                </a:endParaRPr>
              </a:p>
            </p:txBody>
          </p:sp>
          <p:sp>
            <p:nvSpPr>
              <p:cNvPr id="116810" name="Oval 33"/>
              <p:cNvSpPr>
                <a:spLocks noChangeArrowheads="1"/>
              </p:cNvSpPr>
              <p:nvPr/>
            </p:nvSpPr>
            <p:spPr bwMode="auto">
              <a:xfrm>
                <a:off x="2489" y="2386"/>
                <a:ext cx="72" cy="72"/>
              </a:xfrm>
              <a:prstGeom prst="ellipse">
                <a:avLst/>
              </a:prstGeom>
              <a:solidFill>
                <a:srgbClr val="FFFFFF"/>
              </a:solidFill>
              <a:ln w="9525">
                <a:solidFill>
                  <a:schemeClr val="tx1"/>
                </a:solidFill>
                <a:round/>
                <a:headEnd/>
                <a:tailEnd/>
              </a:ln>
            </p:spPr>
            <p:txBody>
              <a:bodyPr wrap="none" anchor="ctr"/>
              <a:lstStyle/>
              <a:p>
                <a:endParaRPr lang="en-US" sz="1400">
                  <a:solidFill>
                    <a:srgbClr val="000000"/>
                  </a:solidFill>
                  <a:ea typeface="ＭＳ Ｐゴシック" pitchFamily="34" charset="-128"/>
                </a:endParaRPr>
              </a:p>
            </p:txBody>
          </p:sp>
        </p:grpSp>
        <p:grpSp>
          <p:nvGrpSpPr>
            <p:cNvPr id="116761" name="Group 34"/>
            <p:cNvGrpSpPr>
              <a:grpSpLocks/>
            </p:cNvGrpSpPr>
            <p:nvPr/>
          </p:nvGrpSpPr>
          <p:grpSpPr bwMode="auto">
            <a:xfrm>
              <a:off x="965200" y="4754563"/>
              <a:ext cx="133350" cy="600075"/>
              <a:chOff x="834" y="3132"/>
              <a:chExt cx="84" cy="378"/>
            </a:xfrm>
          </p:grpSpPr>
          <p:sp>
            <p:nvSpPr>
              <p:cNvPr id="116805" name="Oval 35"/>
              <p:cNvSpPr>
                <a:spLocks noChangeArrowheads="1"/>
              </p:cNvSpPr>
              <p:nvPr/>
            </p:nvSpPr>
            <p:spPr bwMode="auto">
              <a:xfrm>
                <a:off x="834" y="3132"/>
                <a:ext cx="78" cy="72"/>
              </a:xfrm>
              <a:prstGeom prst="ellipse">
                <a:avLst/>
              </a:prstGeom>
              <a:solidFill>
                <a:schemeClr val="accent1"/>
              </a:solidFill>
              <a:ln w="9525">
                <a:solidFill>
                  <a:schemeClr val="tx1"/>
                </a:solidFill>
                <a:round/>
                <a:headEnd/>
                <a:tailEnd/>
              </a:ln>
            </p:spPr>
            <p:txBody>
              <a:bodyPr wrap="none" anchor="ctr"/>
              <a:lstStyle/>
              <a:p>
                <a:endParaRPr lang="en-US" sz="1400">
                  <a:solidFill>
                    <a:srgbClr val="000000"/>
                  </a:solidFill>
                  <a:ea typeface="ＭＳ Ｐゴシック" pitchFamily="34" charset="-128"/>
                </a:endParaRPr>
              </a:p>
            </p:txBody>
          </p:sp>
          <p:sp>
            <p:nvSpPr>
              <p:cNvPr id="116806" name="Oval 36"/>
              <p:cNvSpPr>
                <a:spLocks noChangeArrowheads="1"/>
              </p:cNvSpPr>
              <p:nvPr/>
            </p:nvSpPr>
            <p:spPr bwMode="auto">
              <a:xfrm>
                <a:off x="840" y="3282"/>
                <a:ext cx="78" cy="72"/>
              </a:xfrm>
              <a:prstGeom prst="ellipse">
                <a:avLst/>
              </a:prstGeom>
              <a:solidFill>
                <a:schemeClr val="accent1"/>
              </a:solidFill>
              <a:ln w="9525">
                <a:solidFill>
                  <a:schemeClr val="tx1"/>
                </a:solidFill>
                <a:round/>
                <a:headEnd/>
                <a:tailEnd/>
              </a:ln>
            </p:spPr>
            <p:txBody>
              <a:bodyPr wrap="none" anchor="ctr"/>
              <a:lstStyle/>
              <a:p>
                <a:endParaRPr lang="en-US" sz="1400">
                  <a:solidFill>
                    <a:srgbClr val="000000"/>
                  </a:solidFill>
                  <a:ea typeface="ＭＳ Ｐゴシック" pitchFamily="34" charset="-128"/>
                </a:endParaRPr>
              </a:p>
            </p:txBody>
          </p:sp>
          <p:sp>
            <p:nvSpPr>
              <p:cNvPr id="116807" name="Oval 37"/>
              <p:cNvSpPr>
                <a:spLocks noChangeArrowheads="1"/>
              </p:cNvSpPr>
              <p:nvPr/>
            </p:nvSpPr>
            <p:spPr bwMode="auto">
              <a:xfrm>
                <a:off x="840" y="3438"/>
                <a:ext cx="78" cy="72"/>
              </a:xfrm>
              <a:prstGeom prst="ellipse">
                <a:avLst/>
              </a:prstGeom>
              <a:solidFill>
                <a:schemeClr val="accent1"/>
              </a:solidFill>
              <a:ln w="9525">
                <a:solidFill>
                  <a:schemeClr val="tx1"/>
                </a:solidFill>
                <a:round/>
                <a:headEnd/>
                <a:tailEnd/>
              </a:ln>
            </p:spPr>
            <p:txBody>
              <a:bodyPr wrap="none" anchor="ctr"/>
              <a:lstStyle/>
              <a:p>
                <a:endParaRPr lang="en-US" sz="1400">
                  <a:solidFill>
                    <a:srgbClr val="000000"/>
                  </a:solidFill>
                  <a:ea typeface="ＭＳ Ｐゴシック" pitchFamily="34" charset="-128"/>
                </a:endParaRPr>
              </a:p>
            </p:txBody>
          </p:sp>
        </p:grpSp>
        <p:grpSp>
          <p:nvGrpSpPr>
            <p:cNvPr id="116762" name="Group 38"/>
            <p:cNvGrpSpPr>
              <a:grpSpLocks/>
            </p:cNvGrpSpPr>
            <p:nvPr/>
          </p:nvGrpSpPr>
          <p:grpSpPr bwMode="auto">
            <a:xfrm>
              <a:off x="3584575" y="3906838"/>
              <a:ext cx="133350" cy="600075"/>
              <a:chOff x="834" y="3132"/>
              <a:chExt cx="84" cy="378"/>
            </a:xfrm>
          </p:grpSpPr>
          <p:sp>
            <p:nvSpPr>
              <p:cNvPr id="116802" name="Oval 39"/>
              <p:cNvSpPr>
                <a:spLocks noChangeArrowheads="1"/>
              </p:cNvSpPr>
              <p:nvPr/>
            </p:nvSpPr>
            <p:spPr bwMode="auto">
              <a:xfrm>
                <a:off x="834" y="3132"/>
                <a:ext cx="78" cy="72"/>
              </a:xfrm>
              <a:prstGeom prst="ellipse">
                <a:avLst/>
              </a:prstGeom>
              <a:solidFill>
                <a:schemeClr val="accent1"/>
              </a:solidFill>
              <a:ln w="9525">
                <a:solidFill>
                  <a:schemeClr val="tx1"/>
                </a:solidFill>
                <a:round/>
                <a:headEnd/>
                <a:tailEnd/>
              </a:ln>
            </p:spPr>
            <p:txBody>
              <a:bodyPr wrap="none" anchor="ctr"/>
              <a:lstStyle/>
              <a:p>
                <a:endParaRPr lang="en-US" sz="1400">
                  <a:solidFill>
                    <a:srgbClr val="000000"/>
                  </a:solidFill>
                  <a:ea typeface="ＭＳ Ｐゴシック" pitchFamily="34" charset="-128"/>
                </a:endParaRPr>
              </a:p>
            </p:txBody>
          </p:sp>
          <p:sp>
            <p:nvSpPr>
              <p:cNvPr id="116803" name="Oval 40"/>
              <p:cNvSpPr>
                <a:spLocks noChangeArrowheads="1"/>
              </p:cNvSpPr>
              <p:nvPr/>
            </p:nvSpPr>
            <p:spPr bwMode="auto">
              <a:xfrm>
                <a:off x="840" y="3282"/>
                <a:ext cx="78" cy="72"/>
              </a:xfrm>
              <a:prstGeom prst="ellipse">
                <a:avLst/>
              </a:prstGeom>
              <a:solidFill>
                <a:schemeClr val="accent1"/>
              </a:solidFill>
              <a:ln w="9525">
                <a:solidFill>
                  <a:schemeClr val="tx1"/>
                </a:solidFill>
                <a:round/>
                <a:headEnd/>
                <a:tailEnd/>
              </a:ln>
            </p:spPr>
            <p:txBody>
              <a:bodyPr wrap="none" anchor="ctr"/>
              <a:lstStyle/>
              <a:p>
                <a:endParaRPr lang="en-US" sz="1400">
                  <a:solidFill>
                    <a:srgbClr val="000000"/>
                  </a:solidFill>
                  <a:ea typeface="ＭＳ Ｐゴシック" pitchFamily="34" charset="-128"/>
                </a:endParaRPr>
              </a:p>
            </p:txBody>
          </p:sp>
          <p:sp>
            <p:nvSpPr>
              <p:cNvPr id="116804" name="Oval 41"/>
              <p:cNvSpPr>
                <a:spLocks noChangeArrowheads="1"/>
              </p:cNvSpPr>
              <p:nvPr/>
            </p:nvSpPr>
            <p:spPr bwMode="auto">
              <a:xfrm>
                <a:off x="840" y="3438"/>
                <a:ext cx="78" cy="72"/>
              </a:xfrm>
              <a:prstGeom prst="ellipse">
                <a:avLst/>
              </a:prstGeom>
              <a:solidFill>
                <a:schemeClr val="accent1"/>
              </a:solidFill>
              <a:ln w="9525">
                <a:solidFill>
                  <a:schemeClr val="tx1"/>
                </a:solidFill>
                <a:round/>
                <a:headEnd/>
                <a:tailEnd/>
              </a:ln>
            </p:spPr>
            <p:txBody>
              <a:bodyPr wrap="none" anchor="ctr"/>
              <a:lstStyle/>
              <a:p>
                <a:endParaRPr lang="en-US" sz="1400">
                  <a:solidFill>
                    <a:srgbClr val="000000"/>
                  </a:solidFill>
                  <a:ea typeface="ＭＳ Ｐゴシック" pitchFamily="34" charset="-128"/>
                </a:endParaRPr>
              </a:p>
            </p:txBody>
          </p:sp>
        </p:grpSp>
        <p:grpSp>
          <p:nvGrpSpPr>
            <p:cNvPr id="116763" name="Group 42"/>
            <p:cNvGrpSpPr>
              <a:grpSpLocks/>
            </p:cNvGrpSpPr>
            <p:nvPr/>
          </p:nvGrpSpPr>
          <p:grpSpPr bwMode="auto">
            <a:xfrm>
              <a:off x="1050925" y="4697413"/>
              <a:ext cx="1300163" cy="604837"/>
              <a:chOff x="888" y="3096"/>
              <a:chExt cx="819" cy="381"/>
            </a:xfrm>
          </p:grpSpPr>
          <p:sp>
            <p:nvSpPr>
              <p:cNvPr id="116799" name="Freeform 43"/>
              <p:cNvSpPr>
                <a:spLocks/>
              </p:cNvSpPr>
              <p:nvPr/>
            </p:nvSpPr>
            <p:spPr bwMode="auto">
              <a:xfrm>
                <a:off x="888" y="3255"/>
                <a:ext cx="819" cy="63"/>
              </a:xfrm>
              <a:custGeom>
                <a:avLst/>
                <a:gdLst>
                  <a:gd name="T0" fmla="*/ 0 w 819"/>
                  <a:gd name="T1" fmla="*/ 63 h 63"/>
                  <a:gd name="T2" fmla="*/ 162 w 819"/>
                  <a:gd name="T3" fmla="*/ 57 h 63"/>
                  <a:gd name="T4" fmla="*/ 342 w 819"/>
                  <a:gd name="T5" fmla="*/ 48 h 63"/>
                  <a:gd name="T6" fmla="*/ 537 w 819"/>
                  <a:gd name="T7" fmla="*/ 36 h 63"/>
                  <a:gd name="T8" fmla="*/ 681 w 819"/>
                  <a:gd name="T9" fmla="*/ 24 h 63"/>
                  <a:gd name="T10" fmla="*/ 819 w 819"/>
                  <a:gd name="T11" fmla="*/ 3 h 63"/>
                  <a:gd name="T12" fmla="*/ 0 60000 65536"/>
                  <a:gd name="T13" fmla="*/ 0 60000 65536"/>
                  <a:gd name="T14" fmla="*/ 0 60000 65536"/>
                  <a:gd name="T15" fmla="*/ 0 60000 65536"/>
                  <a:gd name="T16" fmla="*/ 0 60000 65536"/>
                  <a:gd name="T17" fmla="*/ 0 60000 65536"/>
                  <a:gd name="T18" fmla="*/ 0 w 819"/>
                  <a:gd name="T19" fmla="*/ 0 h 63"/>
                  <a:gd name="T20" fmla="*/ 819 w 819"/>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819" h="63">
                    <a:moveTo>
                      <a:pt x="0" y="63"/>
                    </a:moveTo>
                    <a:cubicBezTo>
                      <a:pt x="52" y="61"/>
                      <a:pt x="105" y="60"/>
                      <a:pt x="162" y="57"/>
                    </a:cubicBezTo>
                    <a:cubicBezTo>
                      <a:pt x="219" y="54"/>
                      <a:pt x="280" y="51"/>
                      <a:pt x="342" y="48"/>
                    </a:cubicBezTo>
                    <a:cubicBezTo>
                      <a:pt x="404" y="45"/>
                      <a:pt x="480" y="40"/>
                      <a:pt x="537" y="36"/>
                    </a:cubicBezTo>
                    <a:cubicBezTo>
                      <a:pt x="594" y="32"/>
                      <a:pt x="634" y="30"/>
                      <a:pt x="681" y="24"/>
                    </a:cubicBezTo>
                    <a:cubicBezTo>
                      <a:pt x="728" y="18"/>
                      <a:pt x="802" y="0"/>
                      <a:pt x="819" y="3"/>
                    </a:cubicBezTo>
                  </a:path>
                </a:pathLst>
              </a:custGeom>
              <a:solidFill>
                <a:srgbClr val="000099"/>
              </a:solidFill>
              <a:ln w="28575" cmpd="sng">
                <a:solidFill>
                  <a:srgbClr val="000099"/>
                </a:solidFill>
                <a:round/>
                <a:headEnd/>
                <a:tailEnd/>
              </a:ln>
            </p:spPr>
            <p:txBody>
              <a:bodyPr/>
              <a:lstStyle/>
              <a:p>
                <a:endParaRPr lang="en-US"/>
              </a:p>
            </p:txBody>
          </p:sp>
          <p:sp>
            <p:nvSpPr>
              <p:cNvPr id="116800" name="Freeform 44"/>
              <p:cNvSpPr>
                <a:spLocks/>
              </p:cNvSpPr>
              <p:nvPr/>
            </p:nvSpPr>
            <p:spPr bwMode="auto">
              <a:xfrm>
                <a:off x="888" y="3096"/>
                <a:ext cx="819" cy="63"/>
              </a:xfrm>
              <a:custGeom>
                <a:avLst/>
                <a:gdLst>
                  <a:gd name="T0" fmla="*/ 0 w 819"/>
                  <a:gd name="T1" fmla="*/ 63 h 63"/>
                  <a:gd name="T2" fmla="*/ 162 w 819"/>
                  <a:gd name="T3" fmla="*/ 57 h 63"/>
                  <a:gd name="T4" fmla="*/ 342 w 819"/>
                  <a:gd name="T5" fmla="*/ 48 h 63"/>
                  <a:gd name="T6" fmla="*/ 537 w 819"/>
                  <a:gd name="T7" fmla="*/ 36 h 63"/>
                  <a:gd name="T8" fmla="*/ 681 w 819"/>
                  <a:gd name="T9" fmla="*/ 24 h 63"/>
                  <a:gd name="T10" fmla="*/ 819 w 819"/>
                  <a:gd name="T11" fmla="*/ 3 h 63"/>
                  <a:gd name="T12" fmla="*/ 0 60000 65536"/>
                  <a:gd name="T13" fmla="*/ 0 60000 65536"/>
                  <a:gd name="T14" fmla="*/ 0 60000 65536"/>
                  <a:gd name="T15" fmla="*/ 0 60000 65536"/>
                  <a:gd name="T16" fmla="*/ 0 60000 65536"/>
                  <a:gd name="T17" fmla="*/ 0 60000 65536"/>
                  <a:gd name="T18" fmla="*/ 0 w 819"/>
                  <a:gd name="T19" fmla="*/ 0 h 63"/>
                  <a:gd name="T20" fmla="*/ 819 w 819"/>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819" h="63">
                    <a:moveTo>
                      <a:pt x="0" y="63"/>
                    </a:moveTo>
                    <a:cubicBezTo>
                      <a:pt x="52" y="61"/>
                      <a:pt x="105" y="60"/>
                      <a:pt x="162" y="57"/>
                    </a:cubicBezTo>
                    <a:cubicBezTo>
                      <a:pt x="219" y="54"/>
                      <a:pt x="280" y="51"/>
                      <a:pt x="342" y="48"/>
                    </a:cubicBezTo>
                    <a:cubicBezTo>
                      <a:pt x="404" y="45"/>
                      <a:pt x="480" y="40"/>
                      <a:pt x="537" y="36"/>
                    </a:cubicBezTo>
                    <a:cubicBezTo>
                      <a:pt x="594" y="32"/>
                      <a:pt x="634" y="30"/>
                      <a:pt x="681" y="24"/>
                    </a:cubicBezTo>
                    <a:cubicBezTo>
                      <a:pt x="728" y="18"/>
                      <a:pt x="802" y="0"/>
                      <a:pt x="819" y="3"/>
                    </a:cubicBezTo>
                  </a:path>
                </a:pathLst>
              </a:custGeom>
              <a:solidFill>
                <a:srgbClr val="000099"/>
              </a:solidFill>
              <a:ln w="28575" cmpd="sng">
                <a:solidFill>
                  <a:srgbClr val="000099"/>
                </a:solidFill>
                <a:round/>
                <a:headEnd/>
                <a:tailEnd/>
              </a:ln>
            </p:spPr>
            <p:txBody>
              <a:bodyPr/>
              <a:lstStyle/>
              <a:p>
                <a:endParaRPr lang="en-US"/>
              </a:p>
            </p:txBody>
          </p:sp>
          <p:sp>
            <p:nvSpPr>
              <p:cNvPr id="116801" name="Freeform 45"/>
              <p:cNvSpPr>
                <a:spLocks/>
              </p:cNvSpPr>
              <p:nvPr/>
            </p:nvSpPr>
            <p:spPr bwMode="auto">
              <a:xfrm>
                <a:off x="888" y="3414"/>
                <a:ext cx="819" cy="63"/>
              </a:xfrm>
              <a:custGeom>
                <a:avLst/>
                <a:gdLst>
                  <a:gd name="T0" fmla="*/ 0 w 819"/>
                  <a:gd name="T1" fmla="*/ 63 h 63"/>
                  <a:gd name="T2" fmla="*/ 162 w 819"/>
                  <a:gd name="T3" fmla="*/ 57 h 63"/>
                  <a:gd name="T4" fmla="*/ 342 w 819"/>
                  <a:gd name="T5" fmla="*/ 48 h 63"/>
                  <a:gd name="T6" fmla="*/ 537 w 819"/>
                  <a:gd name="T7" fmla="*/ 36 h 63"/>
                  <a:gd name="T8" fmla="*/ 681 w 819"/>
                  <a:gd name="T9" fmla="*/ 24 h 63"/>
                  <a:gd name="T10" fmla="*/ 819 w 819"/>
                  <a:gd name="T11" fmla="*/ 3 h 63"/>
                  <a:gd name="T12" fmla="*/ 0 60000 65536"/>
                  <a:gd name="T13" fmla="*/ 0 60000 65536"/>
                  <a:gd name="T14" fmla="*/ 0 60000 65536"/>
                  <a:gd name="T15" fmla="*/ 0 60000 65536"/>
                  <a:gd name="T16" fmla="*/ 0 60000 65536"/>
                  <a:gd name="T17" fmla="*/ 0 60000 65536"/>
                  <a:gd name="T18" fmla="*/ 0 w 819"/>
                  <a:gd name="T19" fmla="*/ 0 h 63"/>
                  <a:gd name="T20" fmla="*/ 819 w 819"/>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819" h="63">
                    <a:moveTo>
                      <a:pt x="0" y="63"/>
                    </a:moveTo>
                    <a:cubicBezTo>
                      <a:pt x="52" y="61"/>
                      <a:pt x="105" y="60"/>
                      <a:pt x="162" y="57"/>
                    </a:cubicBezTo>
                    <a:cubicBezTo>
                      <a:pt x="219" y="54"/>
                      <a:pt x="280" y="51"/>
                      <a:pt x="342" y="48"/>
                    </a:cubicBezTo>
                    <a:cubicBezTo>
                      <a:pt x="404" y="45"/>
                      <a:pt x="480" y="40"/>
                      <a:pt x="537" y="36"/>
                    </a:cubicBezTo>
                    <a:cubicBezTo>
                      <a:pt x="594" y="32"/>
                      <a:pt x="634" y="30"/>
                      <a:pt x="681" y="24"/>
                    </a:cubicBezTo>
                    <a:cubicBezTo>
                      <a:pt x="728" y="18"/>
                      <a:pt x="802" y="0"/>
                      <a:pt x="819" y="3"/>
                    </a:cubicBezTo>
                  </a:path>
                </a:pathLst>
              </a:custGeom>
              <a:solidFill>
                <a:srgbClr val="000099"/>
              </a:solidFill>
              <a:ln w="28575" cmpd="sng">
                <a:solidFill>
                  <a:srgbClr val="000099"/>
                </a:solidFill>
                <a:round/>
                <a:headEnd/>
                <a:tailEnd/>
              </a:ln>
            </p:spPr>
            <p:txBody>
              <a:bodyPr/>
              <a:lstStyle/>
              <a:p>
                <a:endParaRPr lang="en-US"/>
              </a:p>
            </p:txBody>
          </p:sp>
        </p:grpSp>
        <p:grpSp>
          <p:nvGrpSpPr>
            <p:cNvPr id="116764" name="Group 46"/>
            <p:cNvGrpSpPr>
              <a:grpSpLocks/>
            </p:cNvGrpSpPr>
            <p:nvPr/>
          </p:nvGrpSpPr>
          <p:grpSpPr bwMode="auto">
            <a:xfrm>
              <a:off x="2279650" y="4640263"/>
              <a:ext cx="133350" cy="600075"/>
              <a:chOff x="834" y="3132"/>
              <a:chExt cx="84" cy="378"/>
            </a:xfrm>
          </p:grpSpPr>
          <p:sp>
            <p:nvSpPr>
              <p:cNvPr id="116796" name="Oval 47"/>
              <p:cNvSpPr>
                <a:spLocks noChangeArrowheads="1"/>
              </p:cNvSpPr>
              <p:nvPr/>
            </p:nvSpPr>
            <p:spPr bwMode="auto">
              <a:xfrm>
                <a:off x="834" y="3132"/>
                <a:ext cx="78" cy="72"/>
              </a:xfrm>
              <a:prstGeom prst="ellipse">
                <a:avLst/>
              </a:prstGeom>
              <a:solidFill>
                <a:schemeClr val="accent1"/>
              </a:solidFill>
              <a:ln w="9525">
                <a:solidFill>
                  <a:schemeClr val="tx1"/>
                </a:solidFill>
                <a:round/>
                <a:headEnd/>
                <a:tailEnd/>
              </a:ln>
            </p:spPr>
            <p:txBody>
              <a:bodyPr wrap="none" anchor="ctr"/>
              <a:lstStyle/>
              <a:p>
                <a:endParaRPr lang="en-US" sz="1400">
                  <a:solidFill>
                    <a:srgbClr val="000000"/>
                  </a:solidFill>
                  <a:ea typeface="ＭＳ Ｐゴシック" pitchFamily="34" charset="-128"/>
                </a:endParaRPr>
              </a:p>
            </p:txBody>
          </p:sp>
          <p:sp>
            <p:nvSpPr>
              <p:cNvPr id="116797" name="Oval 48"/>
              <p:cNvSpPr>
                <a:spLocks noChangeArrowheads="1"/>
              </p:cNvSpPr>
              <p:nvPr/>
            </p:nvSpPr>
            <p:spPr bwMode="auto">
              <a:xfrm>
                <a:off x="840" y="3282"/>
                <a:ext cx="78" cy="72"/>
              </a:xfrm>
              <a:prstGeom prst="ellipse">
                <a:avLst/>
              </a:prstGeom>
              <a:solidFill>
                <a:schemeClr val="accent1"/>
              </a:solidFill>
              <a:ln w="9525">
                <a:solidFill>
                  <a:schemeClr val="tx1"/>
                </a:solidFill>
                <a:round/>
                <a:headEnd/>
                <a:tailEnd/>
              </a:ln>
            </p:spPr>
            <p:txBody>
              <a:bodyPr wrap="none" anchor="ctr"/>
              <a:lstStyle/>
              <a:p>
                <a:endParaRPr lang="en-US" sz="1400">
                  <a:solidFill>
                    <a:srgbClr val="000000"/>
                  </a:solidFill>
                  <a:ea typeface="ＭＳ Ｐゴシック" pitchFamily="34" charset="-128"/>
                </a:endParaRPr>
              </a:p>
            </p:txBody>
          </p:sp>
          <p:sp>
            <p:nvSpPr>
              <p:cNvPr id="116798" name="Oval 49"/>
              <p:cNvSpPr>
                <a:spLocks noChangeArrowheads="1"/>
              </p:cNvSpPr>
              <p:nvPr/>
            </p:nvSpPr>
            <p:spPr bwMode="auto">
              <a:xfrm>
                <a:off x="840" y="3438"/>
                <a:ext cx="78" cy="72"/>
              </a:xfrm>
              <a:prstGeom prst="ellipse">
                <a:avLst/>
              </a:prstGeom>
              <a:solidFill>
                <a:schemeClr val="accent1"/>
              </a:solidFill>
              <a:ln w="9525">
                <a:solidFill>
                  <a:schemeClr val="tx1"/>
                </a:solidFill>
                <a:round/>
                <a:headEnd/>
                <a:tailEnd/>
              </a:ln>
            </p:spPr>
            <p:txBody>
              <a:bodyPr wrap="none" anchor="ctr"/>
              <a:lstStyle/>
              <a:p>
                <a:endParaRPr lang="en-US" sz="1400">
                  <a:solidFill>
                    <a:srgbClr val="000000"/>
                  </a:solidFill>
                  <a:ea typeface="ＭＳ Ｐゴシック" pitchFamily="34" charset="-128"/>
                </a:endParaRPr>
              </a:p>
            </p:txBody>
          </p:sp>
        </p:grpSp>
        <p:sp>
          <p:nvSpPr>
            <p:cNvPr id="116765" name="Line 51"/>
            <p:cNvSpPr>
              <a:spLocks noChangeShapeType="1"/>
            </p:cNvSpPr>
            <p:nvPr/>
          </p:nvSpPr>
          <p:spPr bwMode="auto">
            <a:xfrm flipH="1" flipV="1">
              <a:off x="2446338" y="4992688"/>
              <a:ext cx="385762" cy="323850"/>
            </a:xfrm>
            <a:prstGeom prst="line">
              <a:avLst/>
            </a:prstGeom>
            <a:noFill/>
            <a:ln w="9525">
              <a:solidFill>
                <a:schemeClr val="tx1"/>
              </a:solidFill>
              <a:round/>
              <a:headEnd/>
              <a:tailEnd type="triangle" w="med" len="med"/>
            </a:ln>
          </p:spPr>
          <p:txBody>
            <a:bodyPr/>
            <a:lstStyle/>
            <a:p>
              <a:endParaRPr lang="en-US"/>
            </a:p>
          </p:txBody>
        </p:sp>
        <p:sp>
          <p:nvSpPr>
            <p:cNvPr id="116766" name="Text Box 52"/>
            <p:cNvSpPr txBox="1">
              <a:spLocks noChangeArrowheads="1"/>
            </p:cNvSpPr>
            <p:nvPr/>
          </p:nvSpPr>
          <p:spPr bwMode="auto">
            <a:xfrm>
              <a:off x="4083051" y="4772025"/>
              <a:ext cx="3564168" cy="281533"/>
            </a:xfrm>
            <a:prstGeom prst="rect">
              <a:avLst/>
            </a:prstGeom>
            <a:solidFill>
              <a:srgbClr val="333333"/>
            </a:solidFill>
            <a:ln w="9525">
              <a:noFill/>
              <a:miter lim="800000"/>
              <a:headEnd/>
              <a:tailEnd/>
            </a:ln>
          </p:spPr>
          <p:txBody>
            <a:bodyPr tIns="0" bIns="0">
              <a:spAutoFit/>
            </a:bodyPr>
            <a:lstStyle/>
            <a:p>
              <a:pPr algn="ctr"/>
              <a:r>
                <a:rPr lang="en-US" sz="1000" b="1">
                  <a:solidFill>
                    <a:srgbClr val="FFFF00"/>
                  </a:solidFill>
                  <a:latin typeface="Arial Narrow" pitchFamily="34" charset="0"/>
                  <a:ea typeface="ＭＳ Ｐゴシック" pitchFamily="34" charset="-128"/>
                  <a:cs typeface="Arial Narrow" pitchFamily="34" charset="0"/>
                </a:rPr>
                <a:t>Look-ahead dynamic simulation</a:t>
              </a:r>
            </a:p>
          </p:txBody>
        </p:sp>
        <p:grpSp>
          <p:nvGrpSpPr>
            <p:cNvPr id="116767" name="Group 53"/>
            <p:cNvGrpSpPr>
              <a:grpSpLocks/>
            </p:cNvGrpSpPr>
            <p:nvPr/>
          </p:nvGrpSpPr>
          <p:grpSpPr bwMode="auto">
            <a:xfrm>
              <a:off x="2351088" y="3959225"/>
              <a:ext cx="1314450" cy="1228725"/>
              <a:chOff x="1707" y="2631"/>
              <a:chExt cx="828" cy="774"/>
            </a:xfrm>
          </p:grpSpPr>
          <p:sp>
            <p:nvSpPr>
              <p:cNvPr id="116793" name="Freeform 54"/>
              <p:cNvSpPr>
                <a:spLocks/>
              </p:cNvSpPr>
              <p:nvPr/>
            </p:nvSpPr>
            <p:spPr bwMode="auto">
              <a:xfrm>
                <a:off x="1707" y="2631"/>
                <a:ext cx="822" cy="468"/>
              </a:xfrm>
              <a:custGeom>
                <a:avLst/>
                <a:gdLst>
                  <a:gd name="T0" fmla="*/ 0 w 822"/>
                  <a:gd name="T1" fmla="*/ 468 h 468"/>
                  <a:gd name="T2" fmla="*/ 87 w 822"/>
                  <a:gd name="T3" fmla="*/ 453 h 468"/>
                  <a:gd name="T4" fmla="*/ 174 w 822"/>
                  <a:gd name="T5" fmla="*/ 429 h 468"/>
                  <a:gd name="T6" fmla="*/ 258 w 822"/>
                  <a:gd name="T7" fmla="*/ 390 h 468"/>
                  <a:gd name="T8" fmla="*/ 342 w 822"/>
                  <a:gd name="T9" fmla="*/ 333 h 468"/>
                  <a:gd name="T10" fmla="*/ 420 w 822"/>
                  <a:gd name="T11" fmla="*/ 258 h 468"/>
                  <a:gd name="T12" fmla="*/ 516 w 822"/>
                  <a:gd name="T13" fmla="*/ 162 h 468"/>
                  <a:gd name="T14" fmla="*/ 612 w 822"/>
                  <a:gd name="T15" fmla="*/ 93 h 468"/>
                  <a:gd name="T16" fmla="*/ 822 w 822"/>
                  <a:gd name="T17" fmla="*/ 0 h 4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22"/>
                  <a:gd name="T28" fmla="*/ 0 h 468"/>
                  <a:gd name="T29" fmla="*/ 822 w 822"/>
                  <a:gd name="T30" fmla="*/ 468 h 4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22" h="468">
                    <a:moveTo>
                      <a:pt x="0" y="468"/>
                    </a:moveTo>
                    <a:cubicBezTo>
                      <a:pt x="29" y="463"/>
                      <a:pt x="58" y="459"/>
                      <a:pt x="87" y="453"/>
                    </a:cubicBezTo>
                    <a:cubicBezTo>
                      <a:pt x="116" y="447"/>
                      <a:pt x="145" y="440"/>
                      <a:pt x="174" y="429"/>
                    </a:cubicBezTo>
                    <a:cubicBezTo>
                      <a:pt x="203" y="418"/>
                      <a:pt x="230" y="406"/>
                      <a:pt x="258" y="390"/>
                    </a:cubicBezTo>
                    <a:cubicBezTo>
                      <a:pt x="286" y="374"/>
                      <a:pt x="315" y="355"/>
                      <a:pt x="342" y="333"/>
                    </a:cubicBezTo>
                    <a:cubicBezTo>
                      <a:pt x="369" y="311"/>
                      <a:pt x="391" y="286"/>
                      <a:pt x="420" y="258"/>
                    </a:cubicBezTo>
                    <a:cubicBezTo>
                      <a:pt x="449" y="230"/>
                      <a:pt x="484" y="189"/>
                      <a:pt x="516" y="162"/>
                    </a:cubicBezTo>
                    <a:cubicBezTo>
                      <a:pt x="548" y="135"/>
                      <a:pt x="561" y="120"/>
                      <a:pt x="612" y="93"/>
                    </a:cubicBezTo>
                    <a:cubicBezTo>
                      <a:pt x="663" y="66"/>
                      <a:pt x="788" y="14"/>
                      <a:pt x="822" y="0"/>
                    </a:cubicBezTo>
                  </a:path>
                </a:pathLst>
              </a:custGeom>
              <a:noFill/>
              <a:ln w="28575" cmpd="sng">
                <a:solidFill>
                  <a:srgbClr val="000099"/>
                </a:solidFill>
                <a:round/>
                <a:headEnd/>
                <a:tailEnd/>
              </a:ln>
            </p:spPr>
            <p:txBody>
              <a:bodyPr/>
              <a:lstStyle/>
              <a:p>
                <a:endParaRPr lang="en-US"/>
              </a:p>
            </p:txBody>
          </p:sp>
          <p:sp>
            <p:nvSpPr>
              <p:cNvPr id="116794" name="Freeform 55"/>
              <p:cNvSpPr>
                <a:spLocks/>
              </p:cNvSpPr>
              <p:nvPr/>
            </p:nvSpPr>
            <p:spPr bwMode="auto">
              <a:xfrm>
                <a:off x="1710" y="2784"/>
                <a:ext cx="822" cy="468"/>
              </a:xfrm>
              <a:custGeom>
                <a:avLst/>
                <a:gdLst>
                  <a:gd name="T0" fmla="*/ 0 w 822"/>
                  <a:gd name="T1" fmla="*/ 468 h 468"/>
                  <a:gd name="T2" fmla="*/ 87 w 822"/>
                  <a:gd name="T3" fmla="*/ 453 h 468"/>
                  <a:gd name="T4" fmla="*/ 174 w 822"/>
                  <a:gd name="T5" fmla="*/ 429 h 468"/>
                  <a:gd name="T6" fmla="*/ 258 w 822"/>
                  <a:gd name="T7" fmla="*/ 390 h 468"/>
                  <a:gd name="T8" fmla="*/ 342 w 822"/>
                  <a:gd name="T9" fmla="*/ 333 h 468"/>
                  <a:gd name="T10" fmla="*/ 420 w 822"/>
                  <a:gd name="T11" fmla="*/ 258 h 468"/>
                  <a:gd name="T12" fmla="*/ 516 w 822"/>
                  <a:gd name="T13" fmla="*/ 162 h 468"/>
                  <a:gd name="T14" fmla="*/ 612 w 822"/>
                  <a:gd name="T15" fmla="*/ 93 h 468"/>
                  <a:gd name="T16" fmla="*/ 822 w 822"/>
                  <a:gd name="T17" fmla="*/ 0 h 4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22"/>
                  <a:gd name="T28" fmla="*/ 0 h 468"/>
                  <a:gd name="T29" fmla="*/ 822 w 822"/>
                  <a:gd name="T30" fmla="*/ 468 h 4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22" h="468">
                    <a:moveTo>
                      <a:pt x="0" y="468"/>
                    </a:moveTo>
                    <a:cubicBezTo>
                      <a:pt x="29" y="463"/>
                      <a:pt x="58" y="459"/>
                      <a:pt x="87" y="453"/>
                    </a:cubicBezTo>
                    <a:cubicBezTo>
                      <a:pt x="116" y="447"/>
                      <a:pt x="145" y="440"/>
                      <a:pt x="174" y="429"/>
                    </a:cubicBezTo>
                    <a:cubicBezTo>
                      <a:pt x="203" y="418"/>
                      <a:pt x="230" y="406"/>
                      <a:pt x="258" y="390"/>
                    </a:cubicBezTo>
                    <a:cubicBezTo>
                      <a:pt x="286" y="374"/>
                      <a:pt x="315" y="355"/>
                      <a:pt x="342" y="333"/>
                    </a:cubicBezTo>
                    <a:cubicBezTo>
                      <a:pt x="369" y="311"/>
                      <a:pt x="391" y="286"/>
                      <a:pt x="420" y="258"/>
                    </a:cubicBezTo>
                    <a:cubicBezTo>
                      <a:pt x="449" y="230"/>
                      <a:pt x="484" y="189"/>
                      <a:pt x="516" y="162"/>
                    </a:cubicBezTo>
                    <a:cubicBezTo>
                      <a:pt x="548" y="135"/>
                      <a:pt x="561" y="120"/>
                      <a:pt x="612" y="93"/>
                    </a:cubicBezTo>
                    <a:cubicBezTo>
                      <a:pt x="663" y="66"/>
                      <a:pt x="788" y="14"/>
                      <a:pt x="822" y="0"/>
                    </a:cubicBezTo>
                  </a:path>
                </a:pathLst>
              </a:custGeom>
              <a:noFill/>
              <a:ln w="28575" cmpd="sng">
                <a:solidFill>
                  <a:srgbClr val="000099"/>
                </a:solidFill>
                <a:round/>
                <a:headEnd/>
                <a:tailEnd/>
              </a:ln>
            </p:spPr>
            <p:txBody>
              <a:bodyPr/>
              <a:lstStyle/>
              <a:p>
                <a:endParaRPr lang="en-US"/>
              </a:p>
            </p:txBody>
          </p:sp>
          <p:sp>
            <p:nvSpPr>
              <p:cNvPr id="116795" name="Freeform 56"/>
              <p:cNvSpPr>
                <a:spLocks/>
              </p:cNvSpPr>
              <p:nvPr/>
            </p:nvSpPr>
            <p:spPr bwMode="auto">
              <a:xfrm>
                <a:off x="1713" y="2937"/>
                <a:ext cx="822" cy="468"/>
              </a:xfrm>
              <a:custGeom>
                <a:avLst/>
                <a:gdLst>
                  <a:gd name="T0" fmla="*/ 0 w 822"/>
                  <a:gd name="T1" fmla="*/ 468 h 468"/>
                  <a:gd name="T2" fmla="*/ 87 w 822"/>
                  <a:gd name="T3" fmla="*/ 453 h 468"/>
                  <a:gd name="T4" fmla="*/ 174 w 822"/>
                  <a:gd name="T5" fmla="*/ 429 h 468"/>
                  <a:gd name="T6" fmla="*/ 258 w 822"/>
                  <a:gd name="T7" fmla="*/ 390 h 468"/>
                  <a:gd name="T8" fmla="*/ 342 w 822"/>
                  <a:gd name="T9" fmla="*/ 333 h 468"/>
                  <a:gd name="T10" fmla="*/ 420 w 822"/>
                  <a:gd name="T11" fmla="*/ 258 h 468"/>
                  <a:gd name="T12" fmla="*/ 516 w 822"/>
                  <a:gd name="T13" fmla="*/ 162 h 468"/>
                  <a:gd name="T14" fmla="*/ 612 w 822"/>
                  <a:gd name="T15" fmla="*/ 93 h 468"/>
                  <a:gd name="T16" fmla="*/ 822 w 822"/>
                  <a:gd name="T17" fmla="*/ 0 h 4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22"/>
                  <a:gd name="T28" fmla="*/ 0 h 468"/>
                  <a:gd name="T29" fmla="*/ 822 w 822"/>
                  <a:gd name="T30" fmla="*/ 468 h 4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22" h="468">
                    <a:moveTo>
                      <a:pt x="0" y="468"/>
                    </a:moveTo>
                    <a:cubicBezTo>
                      <a:pt x="29" y="463"/>
                      <a:pt x="58" y="459"/>
                      <a:pt x="87" y="453"/>
                    </a:cubicBezTo>
                    <a:cubicBezTo>
                      <a:pt x="116" y="447"/>
                      <a:pt x="145" y="440"/>
                      <a:pt x="174" y="429"/>
                    </a:cubicBezTo>
                    <a:cubicBezTo>
                      <a:pt x="203" y="418"/>
                      <a:pt x="230" y="406"/>
                      <a:pt x="258" y="390"/>
                    </a:cubicBezTo>
                    <a:cubicBezTo>
                      <a:pt x="286" y="374"/>
                      <a:pt x="315" y="355"/>
                      <a:pt x="342" y="333"/>
                    </a:cubicBezTo>
                    <a:cubicBezTo>
                      <a:pt x="369" y="311"/>
                      <a:pt x="391" y="286"/>
                      <a:pt x="420" y="258"/>
                    </a:cubicBezTo>
                    <a:cubicBezTo>
                      <a:pt x="449" y="230"/>
                      <a:pt x="484" y="189"/>
                      <a:pt x="516" y="162"/>
                    </a:cubicBezTo>
                    <a:cubicBezTo>
                      <a:pt x="548" y="135"/>
                      <a:pt x="561" y="120"/>
                      <a:pt x="612" y="93"/>
                    </a:cubicBezTo>
                    <a:cubicBezTo>
                      <a:pt x="663" y="66"/>
                      <a:pt x="788" y="14"/>
                      <a:pt x="822" y="0"/>
                    </a:cubicBezTo>
                  </a:path>
                </a:pathLst>
              </a:custGeom>
              <a:noFill/>
              <a:ln w="28575" cmpd="sng">
                <a:solidFill>
                  <a:srgbClr val="000099"/>
                </a:solidFill>
                <a:round/>
                <a:headEnd/>
                <a:tailEnd/>
              </a:ln>
            </p:spPr>
            <p:txBody>
              <a:bodyPr/>
              <a:lstStyle/>
              <a:p>
                <a:endParaRPr lang="en-US"/>
              </a:p>
            </p:txBody>
          </p:sp>
        </p:grpSp>
        <p:sp>
          <p:nvSpPr>
            <p:cNvPr id="116768" name="Line 58"/>
            <p:cNvSpPr>
              <a:spLocks noChangeShapeType="1"/>
            </p:cNvSpPr>
            <p:nvPr/>
          </p:nvSpPr>
          <p:spPr bwMode="auto">
            <a:xfrm flipH="1" flipV="1">
              <a:off x="4232275" y="4449763"/>
              <a:ext cx="142875" cy="400050"/>
            </a:xfrm>
            <a:prstGeom prst="line">
              <a:avLst/>
            </a:prstGeom>
            <a:noFill/>
            <a:ln w="9525">
              <a:solidFill>
                <a:schemeClr val="tx1"/>
              </a:solidFill>
              <a:round/>
              <a:headEnd/>
              <a:tailEnd type="triangle" w="med" len="med"/>
            </a:ln>
          </p:spPr>
          <p:txBody>
            <a:bodyPr/>
            <a:lstStyle/>
            <a:p>
              <a:endParaRPr lang="en-US"/>
            </a:p>
          </p:txBody>
        </p:sp>
        <p:sp>
          <p:nvSpPr>
            <p:cNvPr id="116769" name="Line 60"/>
            <p:cNvSpPr>
              <a:spLocks noChangeShapeType="1"/>
            </p:cNvSpPr>
            <p:nvPr/>
          </p:nvSpPr>
          <p:spPr bwMode="auto">
            <a:xfrm flipH="1">
              <a:off x="6203950" y="2865438"/>
              <a:ext cx="9525" cy="2725737"/>
            </a:xfrm>
            <a:prstGeom prst="line">
              <a:avLst/>
            </a:prstGeom>
            <a:noFill/>
            <a:ln w="9525">
              <a:solidFill>
                <a:schemeClr val="tx1"/>
              </a:solidFill>
              <a:prstDash val="dash"/>
              <a:round/>
              <a:headEnd/>
              <a:tailEnd/>
            </a:ln>
          </p:spPr>
          <p:txBody>
            <a:bodyPr/>
            <a:lstStyle/>
            <a:p>
              <a:endParaRPr lang="en-US"/>
            </a:p>
          </p:txBody>
        </p:sp>
        <p:sp>
          <p:nvSpPr>
            <p:cNvPr id="116770" name="Text Box 61"/>
            <p:cNvSpPr txBox="1">
              <a:spLocks noChangeArrowheads="1"/>
            </p:cNvSpPr>
            <p:nvPr/>
          </p:nvSpPr>
          <p:spPr bwMode="auto">
            <a:xfrm>
              <a:off x="5892800" y="5718174"/>
              <a:ext cx="592964" cy="293024"/>
            </a:xfrm>
            <a:prstGeom prst="rect">
              <a:avLst/>
            </a:prstGeom>
            <a:noFill/>
            <a:ln w="9525">
              <a:noFill/>
              <a:miter lim="800000"/>
              <a:headEnd/>
              <a:tailEnd/>
            </a:ln>
          </p:spPr>
          <p:txBody>
            <a:bodyPr wrap="none">
              <a:spAutoFit/>
            </a:bodyPr>
            <a:lstStyle/>
            <a:p>
              <a:r>
                <a:rPr lang="en-US" sz="1000">
                  <a:solidFill>
                    <a:srgbClr val="000000"/>
                  </a:solidFill>
                  <a:ea typeface="ＭＳ Ｐゴシック" pitchFamily="34" charset="-128"/>
                </a:rPr>
                <a:t>1 min</a:t>
              </a:r>
            </a:p>
          </p:txBody>
        </p:sp>
        <p:grpSp>
          <p:nvGrpSpPr>
            <p:cNvPr id="116771" name="Group 62"/>
            <p:cNvGrpSpPr>
              <a:grpSpLocks/>
            </p:cNvGrpSpPr>
            <p:nvPr/>
          </p:nvGrpSpPr>
          <p:grpSpPr bwMode="auto">
            <a:xfrm>
              <a:off x="5530850" y="5349875"/>
              <a:ext cx="290513" cy="571500"/>
              <a:chOff x="3965" y="3498"/>
              <a:chExt cx="183" cy="360"/>
            </a:xfrm>
          </p:grpSpPr>
          <p:sp>
            <p:nvSpPr>
              <p:cNvPr id="116790" name="Freeform 63"/>
              <p:cNvSpPr>
                <a:spLocks/>
              </p:cNvSpPr>
              <p:nvPr/>
            </p:nvSpPr>
            <p:spPr bwMode="auto">
              <a:xfrm>
                <a:off x="3965" y="3498"/>
                <a:ext cx="51" cy="354"/>
              </a:xfrm>
              <a:custGeom>
                <a:avLst/>
                <a:gdLst>
                  <a:gd name="T0" fmla="*/ 37 w 51"/>
                  <a:gd name="T1" fmla="*/ 0 h 354"/>
                  <a:gd name="T2" fmla="*/ 1 w 51"/>
                  <a:gd name="T3" fmla="*/ 84 h 354"/>
                  <a:gd name="T4" fmla="*/ 31 w 51"/>
                  <a:gd name="T5" fmla="*/ 156 h 354"/>
                  <a:gd name="T6" fmla="*/ 49 w 51"/>
                  <a:gd name="T7" fmla="*/ 258 h 354"/>
                  <a:gd name="T8" fmla="*/ 19 w 51"/>
                  <a:gd name="T9" fmla="*/ 354 h 354"/>
                  <a:gd name="T10" fmla="*/ 0 60000 65536"/>
                  <a:gd name="T11" fmla="*/ 0 60000 65536"/>
                  <a:gd name="T12" fmla="*/ 0 60000 65536"/>
                  <a:gd name="T13" fmla="*/ 0 60000 65536"/>
                  <a:gd name="T14" fmla="*/ 0 60000 65536"/>
                  <a:gd name="T15" fmla="*/ 0 w 51"/>
                  <a:gd name="T16" fmla="*/ 0 h 354"/>
                  <a:gd name="T17" fmla="*/ 51 w 51"/>
                  <a:gd name="T18" fmla="*/ 354 h 354"/>
                </a:gdLst>
                <a:ahLst/>
                <a:cxnLst>
                  <a:cxn ang="T10">
                    <a:pos x="T0" y="T1"/>
                  </a:cxn>
                  <a:cxn ang="T11">
                    <a:pos x="T2" y="T3"/>
                  </a:cxn>
                  <a:cxn ang="T12">
                    <a:pos x="T4" y="T5"/>
                  </a:cxn>
                  <a:cxn ang="T13">
                    <a:pos x="T6" y="T7"/>
                  </a:cxn>
                  <a:cxn ang="T14">
                    <a:pos x="T8" y="T9"/>
                  </a:cxn>
                </a:cxnLst>
                <a:rect l="T15" t="T16" r="T17" b="T18"/>
                <a:pathLst>
                  <a:path w="51" h="354">
                    <a:moveTo>
                      <a:pt x="37" y="0"/>
                    </a:moveTo>
                    <a:cubicBezTo>
                      <a:pt x="19" y="29"/>
                      <a:pt x="2" y="58"/>
                      <a:pt x="1" y="84"/>
                    </a:cubicBezTo>
                    <a:cubicBezTo>
                      <a:pt x="0" y="110"/>
                      <a:pt x="23" y="127"/>
                      <a:pt x="31" y="156"/>
                    </a:cubicBezTo>
                    <a:cubicBezTo>
                      <a:pt x="39" y="185"/>
                      <a:pt x="51" y="225"/>
                      <a:pt x="49" y="258"/>
                    </a:cubicBezTo>
                    <a:cubicBezTo>
                      <a:pt x="47" y="291"/>
                      <a:pt x="33" y="322"/>
                      <a:pt x="19" y="354"/>
                    </a:cubicBezTo>
                  </a:path>
                </a:pathLst>
              </a:custGeom>
              <a:solidFill>
                <a:schemeClr val="bg1"/>
              </a:solidFill>
              <a:ln w="28575" cmpd="sng">
                <a:solidFill>
                  <a:schemeClr val="tx1"/>
                </a:solidFill>
                <a:round/>
                <a:headEnd/>
                <a:tailEnd/>
              </a:ln>
            </p:spPr>
            <p:txBody>
              <a:bodyPr/>
              <a:lstStyle/>
              <a:p>
                <a:endParaRPr lang="en-US"/>
              </a:p>
            </p:txBody>
          </p:sp>
          <p:sp>
            <p:nvSpPr>
              <p:cNvPr id="116791" name="Freeform 64"/>
              <p:cNvSpPr>
                <a:spLocks/>
              </p:cNvSpPr>
              <p:nvPr/>
            </p:nvSpPr>
            <p:spPr bwMode="auto">
              <a:xfrm>
                <a:off x="4097" y="3504"/>
                <a:ext cx="51" cy="354"/>
              </a:xfrm>
              <a:custGeom>
                <a:avLst/>
                <a:gdLst>
                  <a:gd name="T0" fmla="*/ 37 w 51"/>
                  <a:gd name="T1" fmla="*/ 0 h 354"/>
                  <a:gd name="T2" fmla="*/ 1 w 51"/>
                  <a:gd name="T3" fmla="*/ 84 h 354"/>
                  <a:gd name="T4" fmla="*/ 31 w 51"/>
                  <a:gd name="T5" fmla="*/ 156 h 354"/>
                  <a:gd name="T6" fmla="*/ 49 w 51"/>
                  <a:gd name="T7" fmla="*/ 258 h 354"/>
                  <a:gd name="T8" fmla="*/ 19 w 51"/>
                  <a:gd name="T9" fmla="*/ 354 h 354"/>
                  <a:gd name="T10" fmla="*/ 0 60000 65536"/>
                  <a:gd name="T11" fmla="*/ 0 60000 65536"/>
                  <a:gd name="T12" fmla="*/ 0 60000 65536"/>
                  <a:gd name="T13" fmla="*/ 0 60000 65536"/>
                  <a:gd name="T14" fmla="*/ 0 60000 65536"/>
                  <a:gd name="T15" fmla="*/ 0 w 51"/>
                  <a:gd name="T16" fmla="*/ 0 h 354"/>
                  <a:gd name="T17" fmla="*/ 51 w 51"/>
                  <a:gd name="T18" fmla="*/ 354 h 354"/>
                </a:gdLst>
                <a:ahLst/>
                <a:cxnLst>
                  <a:cxn ang="T10">
                    <a:pos x="T0" y="T1"/>
                  </a:cxn>
                  <a:cxn ang="T11">
                    <a:pos x="T2" y="T3"/>
                  </a:cxn>
                  <a:cxn ang="T12">
                    <a:pos x="T4" y="T5"/>
                  </a:cxn>
                  <a:cxn ang="T13">
                    <a:pos x="T6" y="T7"/>
                  </a:cxn>
                  <a:cxn ang="T14">
                    <a:pos x="T8" y="T9"/>
                  </a:cxn>
                </a:cxnLst>
                <a:rect l="T15" t="T16" r="T17" b="T18"/>
                <a:pathLst>
                  <a:path w="51" h="354">
                    <a:moveTo>
                      <a:pt x="37" y="0"/>
                    </a:moveTo>
                    <a:cubicBezTo>
                      <a:pt x="19" y="29"/>
                      <a:pt x="2" y="58"/>
                      <a:pt x="1" y="84"/>
                    </a:cubicBezTo>
                    <a:cubicBezTo>
                      <a:pt x="0" y="110"/>
                      <a:pt x="23" y="127"/>
                      <a:pt x="31" y="156"/>
                    </a:cubicBezTo>
                    <a:cubicBezTo>
                      <a:pt x="39" y="185"/>
                      <a:pt x="51" y="225"/>
                      <a:pt x="49" y="258"/>
                    </a:cubicBezTo>
                    <a:cubicBezTo>
                      <a:pt x="47" y="291"/>
                      <a:pt x="33" y="322"/>
                      <a:pt x="19" y="354"/>
                    </a:cubicBezTo>
                  </a:path>
                </a:pathLst>
              </a:custGeom>
              <a:solidFill>
                <a:schemeClr val="bg1"/>
              </a:solidFill>
              <a:ln w="28575" cmpd="sng">
                <a:solidFill>
                  <a:schemeClr val="tx1"/>
                </a:solidFill>
                <a:round/>
                <a:headEnd/>
                <a:tailEnd/>
              </a:ln>
            </p:spPr>
            <p:txBody>
              <a:bodyPr/>
              <a:lstStyle/>
              <a:p>
                <a:endParaRPr lang="en-US"/>
              </a:p>
            </p:txBody>
          </p:sp>
          <p:sp>
            <p:nvSpPr>
              <p:cNvPr id="116792" name="Oval 65"/>
              <p:cNvSpPr>
                <a:spLocks noChangeArrowheads="1"/>
              </p:cNvSpPr>
              <p:nvPr/>
            </p:nvSpPr>
            <p:spPr bwMode="auto">
              <a:xfrm>
                <a:off x="4014" y="3612"/>
                <a:ext cx="108" cy="126"/>
              </a:xfrm>
              <a:prstGeom prst="ellipse">
                <a:avLst/>
              </a:prstGeom>
              <a:solidFill>
                <a:schemeClr val="bg1"/>
              </a:solidFill>
              <a:ln w="9525">
                <a:noFill/>
                <a:round/>
                <a:headEnd/>
                <a:tailEnd/>
              </a:ln>
            </p:spPr>
            <p:txBody>
              <a:bodyPr wrap="none" anchor="ctr"/>
              <a:lstStyle/>
              <a:p>
                <a:endParaRPr lang="en-US" sz="1400">
                  <a:solidFill>
                    <a:srgbClr val="000000"/>
                  </a:solidFill>
                  <a:ea typeface="ＭＳ Ｐゴシック" pitchFamily="34" charset="-128"/>
                </a:endParaRPr>
              </a:p>
            </p:txBody>
          </p:sp>
        </p:grpSp>
        <p:pic>
          <p:nvPicPr>
            <p:cNvPr id="116772" name="Picture 66" descr="MCj04040370000[1]"/>
            <p:cNvPicPr>
              <a:picLocks noChangeAspect="1" noChangeArrowheads="1"/>
            </p:cNvPicPr>
            <p:nvPr/>
          </p:nvPicPr>
          <p:blipFill>
            <a:blip r:embed="rId3" cstate="print"/>
            <a:srcRect/>
            <a:stretch>
              <a:fillRect/>
            </a:stretch>
          </p:blipFill>
          <p:spPr bwMode="auto">
            <a:xfrm rot="20010700" flipH="1">
              <a:off x="2371725" y="4202113"/>
              <a:ext cx="1184275" cy="623887"/>
            </a:xfrm>
            <a:prstGeom prst="rect">
              <a:avLst/>
            </a:prstGeom>
            <a:noFill/>
            <a:ln w="9525">
              <a:noFill/>
              <a:miter lim="800000"/>
              <a:headEnd/>
              <a:tailEnd/>
            </a:ln>
          </p:spPr>
        </p:pic>
        <p:grpSp>
          <p:nvGrpSpPr>
            <p:cNvPr id="116773" name="Group 67"/>
            <p:cNvGrpSpPr>
              <a:grpSpLocks/>
            </p:cNvGrpSpPr>
            <p:nvPr/>
          </p:nvGrpSpPr>
          <p:grpSpPr bwMode="auto">
            <a:xfrm>
              <a:off x="3651250" y="2995613"/>
              <a:ext cx="4405313" cy="1452562"/>
              <a:chOff x="2526" y="2024"/>
              <a:chExt cx="2775" cy="915"/>
            </a:xfrm>
          </p:grpSpPr>
          <p:grpSp>
            <p:nvGrpSpPr>
              <p:cNvPr id="116781" name="Group 68"/>
              <p:cNvGrpSpPr>
                <a:grpSpLocks/>
              </p:cNvGrpSpPr>
              <p:nvPr/>
            </p:nvGrpSpPr>
            <p:grpSpPr bwMode="auto">
              <a:xfrm>
                <a:off x="3327" y="2024"/>
                <a:ext cx="728" cy="650"/>
                <a:chOff x="3343" y="1584"/>
                <a:chExt cx="617" cy="656"/>
              </a:xfrm>
            </p:grpSpPr>
            <p:sp>
              <p:nvSpPr>
                <p:cNvPr id="116787" name="Freeform 69"/>
                <p:cNvSpPr>
                  <a:spLocks/>
                </p:cNvSpPr>
                <p:nvPr/>
              </p:nvSpPr>
              <p:spPr bwMode="auto">
                <a:xfrm>
                  <a:off x="3348" y="1968"/>
                  <a:ext cx="612" cy="114"/>
                </a:xfrm>
                <a:custGeom>
                  <a:avLst/>
                  <a:gdLst>
                    <a:gd name="T0" fmla="*/ 612 w 612"/>
                    <a:gd name="T1" fmla="*/ 114 h 114"/>
                    <a:gd name="T2" fmla="*/ 474 w 612"/>
                    <a:gd name="T3" fmla="*/ 12 h 114"/>
                    <a:gd name="T4" fmla="*/ 222 w 612"/>
                    <a:gd name="T5" fmla="*/ 42 h 114"/>
                    <a:gd name="T6" fmla="*/ 0 w 612"/>
                    <a:gd name="T7" fmla="*/ 102 h 114"/>
                    <a:gd name="T8" fmla="*/ 0 60000 65536"/>
                    <a:gd name="T9" fmla="*/ 0 60000 65536"/>
                    <a:gd name="T10" fmla="*/ 0 60000 65536"/>
                    <a:gd name="T11" fmla="*/ 0 60000 65536"/>
                    <a:gd name="T12" fmla="*/ 0 w 612"/>
                    <a:gd name="T13" fmla="*/ 0 h 114"/>
                    <a:gd name="T14" fmla="*/ 612 w 612"/>
                    <a:gd name="T15" fmla="*/ 114 h 114"/>
                  </a:gdLst>
                  <a:ahLst/>
                  <a:cxnLst>
                    <a:cxn ang="T8">
                      <a:pos x="T0" y="T1"/>
                    </a:cxn>
                    <a:cxn ang="T9">
                      <a:pos x="T2" y="T3"/>
                    </a:cxn>
                    <a:cxn ang="T10">
                      <a:pos x="T4" y="T5"/>
                    </a:cxn>
                    <a:cxn ang="T11">
                      <a:pos x="T6" y="T7"/>
                    </a:cxn>
                  </a:cxnLst>
                  <a:rect l="T12" t="T13" r="T14" b="T15"/>
                  <a:pathLst>
                    <a:path w="612" h="114">
                      <a:moveTo>
                        <a:pt x="612" y="114"/>
                      </a:moveTo>
                      <a:cubicBezTo>
                        <a:pt x="588" y="97"/>
                        <a:pt x="539" y="24"/>
                        <a:pt x="474" y="12"/>
                      </a:cubicBezTo>
                      <a:cubicBezTo>
                        <a:pt x="409" y="0"/>
                        <a:pt x="301" y="27"/>
                        <a:pt x="222" y="42"/>
                      </a:cubicBezTo>
                      <a:cubicBezTo>
                        <a:pt x="143" y="57"/>
                        <a:pt x="46" y="89"/>
                        <a:pt x="0" y="102"/>
                      </a:cubicBezTo>
                    </a:path>
                  </a:pathLst>
                </a:custGeom>
                <a:noFill/>
                <a:ln w="28575" cap="flat" cmpd="sng">
                  <a:solidFill>
                    <a:srgbClr val="000099"/>
                  </a:solidFill>
                  <a:prstDash val="sysDot"/>
                  <a:round/>
                  <a:headEnd type="none" w="med" len="med"/>
                  <a:tailEnd type="none" w="med" len="med"/>
                </a:ln>
              </p:spPr>
              <p:txBody>
                <a:bodyPr/>
                <a:lstStyle/>
                <a:p>
                  <a:endParaRPr lang="en-US"/>
                </a:p>
              </p:txBody>
            </p:sp>
            <p:sp>
              <p:nvSpPr>
                <p:cNvPr id="116788" name="Freeform 70"/>
                <p:cNvSpPr>
                  <a:spLocks/>
                </p:cNvSpPr>
                <p:nvPr/>
              </p:nvSpPr>
              <p:spPr bwMode="auto">
                <a:xfrm>
                  <a:off x="3343" y="2087"/>
                  <a:ext cx="599" cy="153"/>
                </a:xfrm>
                <a:custGeom>
                  <a:avLst/>
                  <a:gdLst>
                    <a:gd name="T0" fmla="*/ 599 w 599"/>
                    <a:gd name="T1" fmla="*/ 115 h 153"/>
                    <a:gd name="T2" fmla="*/ 491 w 599"/>
                    <a:gd name="T3" fmla="*/ 7 h 153"/>
                    <a:gd name="T4" fmla="*/ 179 w 599"/>
                    <a:gd name="T5" fmla="*/ 73 h 153"/>
                    <a:gd name="T6" fmla="*/ 0 w 599"/>
                    <a:gd name="T7" fmla="*/ 153 h 153"/>
                    <a:gd name="T8" fmla="*/ 0 60000 65536"/>
                    <a:gd name="T9" fmla="*/ 0 60000 65536"/>
                    <a:gd name="T10" fmla="*/ 0 60000 65536"/>
                    <a:gd name="T11" fmla="*/ 0 60000 65536"/>
                    <a:gd name="T12" fmla="*/ 0 w 599"/>
                    <a:gd name="T13" fmla="*/ 0 h 153"/>
                    <a:gd name="T14" fmla="*/ 599 w 599"/>
                    <a:gd name="T15" fmla="*/ 153 h 153"/>
                  </a:gdLst>
                  <a:ahLst/>
                  <a:cxnLst>
                    <a:cxn ang="T8">
                      <a:pos x="T0" y="T1"/>
                    </a:cxn>
                    <a:cxn ang="T9">
                      <a:pos x="T2" y="T3"/>
                    </a:cxn>
                    <a:cxn ang="T10">
                      <a:pos x="T4" y="T5"/>
                    </a:cxn>
                    <a:cxn ang="T11">
                      <a:pos x="T6" y="T7"/>
                    </a:cxn>
                  </a:cxnLst>
                  <a:rect l="T12" t="T13" r="T14" b="T15"/>
                  <a:pathLst>
                    <a:path w="599" h="153">
                      <a:moveTo>
                        <a:pt x="599" y="115"/>
                      </a:moveTo>
                      <a:cubicBezTo>
                        <a:pt x="581" y="99"/>
                        <a:pt x="561" y="14"/>
                        <a:pt x="491" y="7"/>
                      </a:cubicBezTo>
                      <a:cubicBezTo>
                        <a:pt x="421" y="0"/>
                        <a:pt x="261" y="49"/>
                        <a:pt x="179" y="73"/>
                      </a:cubicBezTo>
                      <a:cubicBezTo>
                        <a:pt x="97" y="97"/>
                        <a:pt x="37" y="136"/>
                        <a:pt x="0" y="153"/>
                      </a:cubicBezTo>
                    </a:path>
                  </a:pathLst>
                </a:custGeom>
                <a:noFill/>
                <a:ln w="28575" cap="flat" cmpd="sng">
                  <a:solidFill>
                    <a:srgbClr val="000099"/>
                  </a:solidFill>
                  <a:prstDash val="sysDot"/>
                  <a:round/>
                  <a:headEnd type="none" w="med" len="med"/>
                  <a:tailEnd type="none" w="med" len="med"/>
                </a:ln>
              </p:spPr>
              <p:txBody>
                <a:bodyPr/>
                <a:lstStyle/>
                <a:p>
                  <a:endParaRPr lang="en-US"/>
                </a:p>
              </p:txBody>
            </p:sp>
            <p:sp>
              <p:nvSpPr>
                <p:cNvPr id="116789" name="Freeform 71"/>
                <p:cNvSpPr>
                  <a:spLocks/>
                </p:cNvSpPr>
                <p:nvPr/>
              </p:nvSpPr>
              <p:spPr bwMode="auto">
                <a:xfrm>
                  <a:off x="3349" y="1584"/>
                  <a:ext cx="608" cy="335"/>
                </a:xfrm>
                <a:custGeom>
                  <a:avLst/>
                  <a:gdLst>
                    <a:gd name="T0" fmla="*/ 608 w 608"/>
                    <a:gd name="T1" fmla="*/ 209 h 335"/>
                    <a:gd name="T2" fmla="*/ 587 w 608"/>
                    <a:gd name="T3" fmla="*/ 78 h 335"/>
                    <a:gd name="T4" fmla="*/ 503 w 608"/>
                    <a:gd name="T5" fmla="*/ 30 h 335"/>
                    <a:gd name="T6" fmla="*/ 179 w 608"/>
                    <a:gd name="T7" fmla="*/ 258 h 335"/>
                    <a:gd name="T8" fmla="*/ 0 w 608"/>
                    <a:gd name="T9" fmla="*/ 335 h 335"/>
                    <a:gd name="T10" fmla="*/ 0 60000 65536"/>
                    <a:gd name="T11" fmla="*/ 0 60000 65536"/>
                    <a:gd name="T12" fmla="*/ 0 60000 65536"/>
                    <a:gd name="T13" fmla="*/ 0 60000 65536"/>
                    <a:gd name="T14" fmla="*/ 0 60000 65536"/>
                    <a:gd name="T15" fmla="*/ 0 w 608"/>
                    <a:gd name="T16" fmla="*/ 0 h 335"/>
                    <a:gd name="T17" fmla="*/ 608 w 608"/>
                    <a:gd name="T18" fmla="*/ 335 h 335"/>
                  </a:gdLst>
                  <a:ahLst/>
                  <a:cxnLst>
                    <a:cxn ang="T10">
                      <a:pos x="T0" y="T1"/>
                    </a:cxn>
                    <a:cxn ang="T11">
                      <a:pos x="T2" y="T3"/>
                    </a:cxn>
                    <a:cxn ang="T12">
                      <a:pos x="T4" y="T5"/>
                    </a:cxn>
                    <a:cxn ang="T13">
                      <a:pos x="T6" y="T7"/>
                    </a:cxn>
                    <a:cxn ang="T14">
                      <a:pos x="T8" y="T9"/>
                    </a:cxn>
                  </a:cxnLst>
                  <a:rect l="T15" t="T16" r="T17" b="T18"/>
                  <a:pathLst>
                    <a:path w="608" h="335">
                      <a:moveTo>
                        <a:pt x="608" y="209"/>
                      </a:moveTo>
                      <a:cubicBezTo>
                        <a:pt x="605" y="187"/>
                        <a:pt x="604" y="108"/>
                        <a:pt x="587" y="78"/>
                      </a:cubicBezTo>
                      <a:cubicBezTo>
                        <a:pt x="570" y="48"/>
                        <a:pt x="571" y="0"/>
                        <a:pt x="503" y="30"/>
                      </a:cubicBezTo>
                      <a:cubicBezTo>
                        <a:pt x="435" y="60"/>
                        <a:pt x="263" y="207"/>
                        <a:pt x="179" y="258"/>
                      </a:cubicBezTo>
                      <a:cubicBezTo>
                        <a:pt x="95" y="309"/>
                        <a:pt x="37" y="319"/>
                        <a:pt x="0" y="335"/>
                      </a:cubicBezTo>
                    </a:path>
                  </a:pathLst>
                </a:custGeom>
                <a:noFill/>
                <a:ln w="28575" cap="flat" cmpd="sng">
                  <a:solidFill>
                    <a:srgbClr val="000099"/>
                  </a:solidFill>
                  <a:prstDash val="sysDot"/>
                  <a:round/>
                  <a:headEnd type="none" w="med" len="med"/>
                  <a:tailEnd type="none" w="med" len="med"/>
                </a:ln>
              </p:spPr>
              <p:txBody>
                <a:bodyPr/>
                <a:lstStyle/>
                <a:p>
                  <a:endParaRPr lang="en-US"/>
                </a:p>
              </p:txBody>
            </p:sp>
          </p:grpSp>
          <p:grpSp>
            <p:nvGrpSpPr>
              <p:cNvPr id="116782" name="Group 72"/>
              <p:cNvGrpSpPr>
                <a:grpSpLocks/>
              </p:cNvGrpSpPr>
              <p:nvPr/>
            </p:nvGrpSpPr>
            <p:grpSpPr bwMode="auto">
              <a:xfrm>
                <a:off x="2526" y="2355"/>
                <a:ext cx="828" cy="584"/>
                <a:chOff x="2526" y="2355"/>
                <a:chExt cx="828" cy="584"/>
              </a:xfrm>
            </p:grpSpPr>
            <p:sp>
              <p:nvSpPr>
                <p:cNvPr id="116784" name="Freeform 73"/>
                <p:cNvSpPr>
                  <a:spLocks/>
                </p:cNvSpPr>
                <p:nvPr/>
              </p:nvSpPr>
              <p:spPr bwMode="auto">
                <a:xfrm>
                  <a:off x="2526" y="2355"/>
                  <a:ext cx="816" cy="276"/>
                </a:xfrm>
                <a:custGeom>
                  <a:avLst/>
                  <a:gdLst>
                    <a:gd name="T0" fmla="*/ 0 w 816"/>
                    <a:gd name="T1" fmla="*/ 276 h 276"/>
                    <a:gd name="T2" fmla="*/ 84 w 816"/>
                    <a:gd name="T3" fmla="*/ 246 h 276"/>
                    <a:gd name="T4" fmla="*/ 156 w 816"/>
                    <a:gd name="T5" fmla="*/ 213 h 276"/>
                    <a:gd name="T6" fmla="*/ 225 w 816"/>
                    <a:gd name="T7" fmla="*/ 177 h 276"/>
                    <a:gd name="T8" fmla="*/ 300 w 816"/>
                    <a:gd name="T9" fmla="*/ 123 h 276"/>
                    <a:gd name="T10" fmla="*/ 375 w 816"/>
                    <a:gd name="T11" fmla="*/ 75 h 276"/>
                    <a:gd name="T12" fmla="*/ 462 w 816"/>
                    <a:gd name="T13" fmla="*/ 54 h 276"/>
                    <a:gd name="T14" fmla="*/ 582 w 816"/>
                    <a:gd name="T15" fmla="*/ 66 h 276"/>
                    <a:gd name="T16" fmla="*/ 722 w 816"/>
                    <a:gd name="T17" fmla="*/ 31 h 276"/>
                    <a:gd name="T18" fmla="*/ 816 w 816"/>
                    <a:gd name="T19" fmla="*/ 0 h 27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16"/>
                    <a:gd name="T31" fmla="*/ 0 h 276"/>
                    <a:gd name="T32" fmla="*/ 816 w 816"/>
                    <a:gd name="T33" fmla="*/ 276 h 27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16" h="276">
                      <a:moveTo>
                        <a:pt x="0" y="276"/>
                      </a:moveTo>
                      <a:cubicBezTo>
                        <a:pt x="29" y="266"/>
                        <a:pt x="58" y="257"/>
                        <a:pt x="84" y="246"/>
                      </a:cubicBezTo>
                      <a:cubicBezTo>
                        <a:pt x="110" y="235"/>
                        <a:pt x="133" y="224"/>
                        <a:pt x="156" y="213"/>
                      </a:cubicBezTo>
                      <a:cubicBezTo>
                        <a:pt x="179" y="202"/>
                        <a:pt x="201" y="192"/>
                        <a:pt x="225" y="177"/>
                      </a:cubicBezTo>
                      <a:cubicBezTo>
                        <a:pt x="249" y="162"/>
                        <a:pt x="275" y="140"/>
                        <a:pt x="300" y="123"/>
                      </a:cubicBezTo>
                      <a:cubicBezTo>
                        <a:pt x="325" y="106"/>
                        <a:pt x="348" y="86"/>
                        <a:pt x="375" y="75"/>
                      </a:cubicBezTo>
                      <a:cubicBezTo>
                        <a:pt x="402" y="64"/>
                        <a:pt x="428" y="55"/>
                        <a:pt x="462" y="54"/>
                      </a:cubicBezTo>
                      <a:cubicBezTo>
                        <a:pt x="496" y="53"/>
                        <a:pt x="539" y="70"/>
                        <a:pt x="582" y="66"/>
                      </a:cubicBezTo>
                      <a:cubicBezTo>
                        <a:pt x="625" y="62"/>
                        <a:pt x="683" y="42"/>
                        <a:pt x="722" y="31"/>
                      </a:cubicBezTo>
                      <a:cubicBezTo>
                        <a:pt x="761" y="20"/>
                        <a:pt x="797" y="6"/>
                        <a:pt x="816" y="0"/>
                      </a:cubicBezTo>
                    </a:path>
                  </a:pathLst>
                </a:custGeom>
                <a:noFill/>
                <a:ln w="28575" cap="flat" cmpd="sng">
                  <a:solidFill>
                    <a:srgbClr val="000099"/>
                  </a:solidFill>
                  <a:prstDash val="sysDot"/>
                  <a:round/>
                  <a:headEnd/>
                  <a:tailEnd/>
                </a:ln>
              </p:spPr>
              <p:txBody>
                <a:bodyPr/>
                <a:lstStyle/>
                <a:p>
                  <a:endParaRPr lang="en-US"/>
                </a:p>
              </p:txBody>
            </p:sp>
            <p:sp>
              <p:nvSpPr>
                <p:cNvPr id="116785" name="Freeform 74"/>
                <p:cNvSpPr>
                  <a:spLocks/>
                </p:cNvSpPr>
                <p:nvPr/>
              </p:nvSpPr>
              <p:spPr bwMode="auto">
                <a:xfrm>
                  <a:off x="2532" y="2509"/>
                  <a:ext cx="816" cy="276"/>
                </a:xfrm>
                <a:custGeom>
                  <a:avLst/>
                  <a:gdLst>
                    <a:gd name="T0" fmla="*/ 0 w 816"/>
                    <a:gd name="T1" fmla="*/ 276 h 276"/>
                    <a:gd name="T2" fmla="*/ 84 w 816"/>
                    <a:gd name="T3" fmla="*/ 246 h 276"/>
                    <a:gd name="T4" fmla="*/ 156 w 816"/>
                    <a:gd name="T5" fmla="*/ 213 h 276"/>
                    <a:gd name="T6" fmla="*/ 225 w 816"/>
                    <a:gd name="T7" fmla="*/ 177 h 276"/>
                    <a:gd name="T8" fmla="*/ 300 w 816"/>
                    <a:gd name="T9" fmla="*/ 123 h 276"/>
                    <a:gd name="T10" fmla="*/ 375 w 816"/>
                    <a:gd name="T11" fmla="*/ 75 h 276"/>
                    <a:gd name="T12" fmla="*/ 462 w 816"/>
                    <a:gd name="T13" fmla="*/ 54 h 276"/>
                    <a:gd name="T14" fmla="*/ 582 w 816"/>
                    <a:gd name="T15" fmla="*/ 66 h 276"/>
                    <a:gd name="T16" fmla="*/ 722 w 816"/>
                    <a:gd name="T17" fmla="*/ 31 h 276"/>
                    <a:gd name="T18" fmla="*/ 816 w 816"/>
                    <a:gd name="T19" fmla="*/ 0 h 27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16"/>
                    <a:gd name="T31" fmla="*/ 0 h 276"/>
                    <a:gd name="T32" fmla="*/ 816 w 816"/>
                    <a:gd name="T33" fmla="*/ 276 h 27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16" h="276">
                      <a:moveTo>
                        <a:pt x="0" y="276"/>
                      </a:moveTo>
                      <a:cubicBezTo>
                        <a:pt x="29" y="266"/>
                        <a:pt x="58" y="257"/>
                        <a:pt x="84" y="246"/>
                      </a:cubicBezTo>
                      <a:cubicBezTo>
                        <a:pt x="110" y="235"/>
                        <a:pt x="133" y="224"/>
                        <a:pt x="156" y="213"/>
                      </a:cubicBezTo>
                      <a:cubicBezTo>
                        <a:pt x="179" y="202"/>
                        <a:pt x="201" y="192"/>
                        <a:pt x="225" y="177"/>
                      </a:cubicBezTo>
                      <a:cubicBezTo>
                        <a:pt x="249" y="162"/>
                        <a:pt x="275" y="140"/>
                        <a:pt x="300" y="123"/>
                      </a:cubicBezTo>
                      <a:cubicBezTo>
                        <a:pt x="325" y="106"/>
                        <a:pt x="348" y="86"/>
                        <a:pt x="375" y="75"/>
                      </a:cubicBezTo>
                      <a:cubicBezTo>
                        <a:pt x="402" y="64"/>
                        <a:pt x="428" y="55"/>
                        <a:pt x="462" y="54"/>
                      </a:cubicBezTo>
                      <a:cubicBezTo>
                        <a:pt x="496" y="53"/>
                        <a:pt x="539" y="70"/>
                        <a:pt x="582" y="66"/>
                      </a:cubicBezTo>
                      <a:cubicBezTo>
                        <a:pt x="625" y="62"/>
                        <a:pt x="683" y="42"/>
                        <a:pt x="722" y="31"/>
                      </a:cubicBezTo>
                      <a:cubicBezTo>
                        <a:pt x="761" y="20"/>
                        <a:pt x="797" y="6"/>
                        <a:pt x="816" y="0"/>
                      </a:cubicBezTo>
                    </a:path>
                  </a:pathLst>
                </a:custGeom>
                <a:noFill/>
                <a:ln w="28575" cap="flat" cmpd="sng">
                  <a:solidFill>
                    <a:srgbClr val="000099"/>
                  </a:solidFill>
                  <a:prstDash val="sysDot"/>
                  <a:round/>
                  <a:headEnd/>
                  <a:tailEnd/>
                </a:ln>
              </p:spPr>
              <p:txBody>
                <a:bodyPr/>
                <a:lstStyle/>
                <a:p>
                  <a:endParaRPr lang="en-US"/>
                </a:p>
              </p:txBody>
            </p:sp>
            <p:sp>
              <p:nvSpPr>
                <p:cNvPr id="116786" name="Freeform 75"/>
                <p:cNvSpPr>
                  <a:spLocks/>
                </p:cNvSpPr>
                <p:nvPr/>
              </p:nvSpPr>
              <p:spPr bwMode="auto">
                <a:xfrm>
                  <a:off x="2538" y="2663"/>
                  <a:ext cx="816" cy="276"/>
                </a:xfrm>
                <a:custGeom>
                  <a:avLst/>
                  <a:gdLst>
                    <a:gd name="T0" fmla="*/ 0 w 816"/>
                    <a:gd name="T1" fmla="*/ 276 h 276"/>
                    <a:gd name="T2" fmla="*/ 84 w 816"/>
                    <a:gd name="T3" fmla="*/ 246 h 276"/>
                    <a:gd name="T4" fmla="*/ 156 w 816"/>
                    <a:gd name="T5" fmla="*/ 213 h 276"/>
                    <a:gd name="T6" fmla="*/ 225 w 816"/>
                    <a:gd name="T7" fmla="*/ 177 h 276"/>
                    <a:gd name="T8" fmla="*/ 300 w 816"/>
                    <a:gd name="T9" fmla="*/ 123 h 276"/>
                    <a:gd name="T10" fmla="*/ 375 w 816"/>
                    <a:gd name="T11" fmla="*/ 75 h 276"/>
                    <a:gd name="T12" fmla="*/ 462 w 816"/>
                    <a:gd name="T13" fmla="*/ 54 h 276"/>
                    <a:gd name="T14" fmla="*/ 582 w 816"/>
                    <a:gd name="T15" fmla="*/ 66 h 276"/>
                    <a:gd name="T16" fmla="*/ 722 w 816"/>
                    <a:gd name="T17" fmla="*/ 31 h 276"/>
                    <a:gd name="T18" fmla="*/ 816 w 816"/>
                    <a:gd name="T19" fmla="*/ 0 h 27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16"/>
                    <a:gd name="T31" fmla="*/ 0 h 276"/>
                    <a:gd name="T32" fmla="*/ 816 w 816"/>
                    <a:gd name="T33" fmla="*/ 276 h 27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16" h="276">
                      <a:moveTo>
                        <a:pt x="0" y="276"/>
                      </a:moveTo>
                      <a:cubicBezTo>
                        <a:pt x="29" y="266"/>
                        <a:pt x="58" y="257"/>
                        <a:pt x="84" y="246"/>
                      </a:cubicBezTo>
                      <a:cubicBezTo>
                        <a:pt x="110" y="235"/>
                        <a:pt x="133" y="224"/>
                        <a:pt x="156" y="213"/>
                      </a:cubicBezTo>
                      <a:cubicBezTo>
                        <a:pt x="179" y="202"/>
                        <a:pt x="201" y="192"/>
                        <a:pt x="225" y="177"/>
                      </a:cubicBezTo>
                      <a:cubicBezTo>
                        <a:pt x="249" y="162"/>
                        <a:pt x="275" y="140"/>
                        <a:pt x="300" y="123"/>
                      </a:cubicBezTo>
                      <a:cubicBezTo>
                        <a:pt x="325" y="106"/>
                        <a:pt x="348" y="86"/>
                        <a:pt x="375" y="75"/>
                      </a:cubicBezTo>
                      <a:cubicBezTo>
                        <a:pt x="402" y="64"/>
                        <a:pt x="428" y="55"/>
                        <a:pt x="462" y="54"/>
                      </a:cubicBezTo>
                      <a:cubicBezTo>
                        <a:pt x="496" y="53"/>
                        <a:pt x="539" y="70"/>
                        <a:pt x="582" y="66"/>
                      </a:cubicBezTo>
                      <a:cubicBezTo>
                        <a:pt x="625" y="62"/>
                        <a:pt x="683" y="42"/>
                        <a:pt x="722" y="31"/>
                      </a:cubicBezTo>
                      <a:cubicBezTo>
                        <a:pt x="761" y="20"/>
                        <a:pt x="797" y="6"/>
                        <a:pt x="816" y="0"/>
                      </a:cubicBezTo>
                    </a:path>
                  </a:pathLst>
                </a:custGeom>
                <a:noFill/>
                <a:ln w="28575" cap="flat" cmpd="sng">
                  <a:solidFill>
                    <a:srgbClr val="000099"/>
                  </a:solidFill>
                  <a:prstDash val="sysDot"/>
                  <a:round/>
                  <a:headEnd/>
                  <a:tailEnd/>
                </a:ln>
              </p:spPr>
              <p:txBody>
                <a:bodyPr/>
                <a:lstStyle/>
                <a:p>
                  <a:endParaRPr lang="en-US"/>
                </a:p>
              </p:txBody>
            </p:sp>
          </p:grpSp>
          <p:sp>
            <p:nvSpPr>
              <p:cNvPr id="116783" name="Freeform 76"/>
              <p:cNvSpPr>
                <a:spLocks/>
              </p:cNvSpPr>
              <p:nvPr/>
            </p:nvSpPr>
            <p:spPr bwMode="auto">
              <a:xfrm>
                <a:off x="4050" y="2119"/>
                <a:ext cx="1251" cy="415"/>
              </a:xfrm>
              <a:custGeom>
                <a:avLst/>
                <a:gdLst>
                  <a:gd name="T0" fmla="*/ 0 w 1251"/>
                  <a:gd name="T1" fmla="*/ 113 h 415"/>
                  <a:gd name="T2" fmla="*/ 15 w 1251"/>
                  <a:gd name="T3" fmla="*/ 263 h 415"/>
                  <a:gd name="T4" fmla="*/ 36 w 1251"/>
                  <a:gd name="T5" fmla="*/ 401 h 415"/>
                  <a:gd name="T6" fmla="*/ 60 w 1251"/>
                  <a:gd name="T7" fmla="*/ 347 h 415"/>
                  <a:gd name="T8" fmla="*/ 66 w 1251"/>
                  <a:gd name="T9" fmla="*/ 248 h 415"/>
                  <a:gd name="T10" fmla="*/ 72 w 1251"/>
                  <a:gd name="T11" fmla="*/ 140 h 415"/>
                  <a:gd name="T12" fmla="*/ 78 w 1251"/>
                  <a:gd name="T13" fmla="*/ 65 h 415"/>
                  <a:gd name="T14" fmla="*/ 90 w 1251"/>
                  <a:gd name="T15" fmla="*/ 11 h 415"/>
                  <a:gd name="T16" fmla="*/ 108 w 1251"/>
                  <a:gd name="T17" fmla="*/ 2 h 415"/>
                  <a:gd name="T18" fmla="*/ 123 w 1251"/>
                  <a:gd name="T19" fmla="*/ 14 h 415"/>
                  <a:gd name="T20" fmla="*/ 159 w 1251"/>
                  <a:gd name="T21" fmla="*/ 89 h 415"/>
                  <a:gd name="T22" fmla="*/ 228 w 1251"/>
                  <a:gd name="T23" fmla="*/ 221 h 415"/>
                  <a:gd name="T24" fmla="*/ 255 w 1251"/>
                  <a:gd name="T25" fmla="*/ 227 h 415"/>
                  <a:gd name="T26" fmla="*/ 282 w 1251"/>
                  <a:gd name="T27" fmla="*/ 203 h 415"/>
                  <a:gd name="T28" fmla="*/ 312 w 1251"/>
                  <a:gd name="T29" fmla="*/ 146 h 415"/>
                  <a:gd name="T30" fmla="*/ 336 w 1251"/>
                  <a:gd name="T31" fmla="*/ 128 h 415"/>
                  <a:gd name="T32" fmla="*/ 360 w 1251"/>
                  <a:gd name="T33" fmla="*/ 113 h 415"/>
                  <a:gd name="T34" fmla="*/ 444 w 1251"/>
                  <a:gd name="T35" fmla="*/ 137 h 415"/>
                  <a:gd name="T36" fmla="*/ 519 w 1251"/>
                  <a:gd name="T37" fmla="*/ 152 h 415"/>
                  <a:gd name="T38" fmla="*/ 555 w 1251"/>
                  <a:gd name="T39" fmla="*/ 161 h 415"/>
                  <a:gd name="T40" fmla="*/ 933 w 1251"/>
                  <a:gd name="T41" fmla="*/ 155 h 415"/>
                  <a:gd name="T42" fmla="*/ 1158 w 1251"/>
                  <a:gd name="T43" fmla="*/ 155 h 415"/>
                  <a:gd name="T44" fmla="*/ 1251 w 1251"/>
                  <a:gd name="T45" fmla="*/ 152 h 41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251"/>
                  <a:gd name="T70" fmla="*/ 0 h 415"/>
                  <a:gd name="T71" fmla="*/ 1251 w 1251"/>
                  <a:gd name="T72" fmla="*/ 415 h 41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251" h="415">
                    <a:moveTo>
                      <a:pt x="0" y="113"/>
                    </a:moveTo>
                    <a:cubicBezTo>
                      <a:pt x="4" y="164"/>
                      <a:pt x="9" y="215"/>
                      <a:pt x="15" y="263"/>
                    </a:cubicBezTo>
                    <a:cubicBezTo>
                      <a:pt x="21" y="311"/>
                      <a:pt x="28" y="387"/>
                      <a:pt x="36" y="401"/>
                    </a:cubicBezTo>
                    <a:cubicBezTo>
                      <a:pt x="44" y="415"/>
                      <a:pt x="55" y="372"/>
                      <a:pt x="60" y="347"/>
                    </a:cubicBezTo>
                    <a:cubicBezTo>
                      <a:pt x="65" y="322"/>
                      <a:pt x="64" y="282"/>
                      <a:pt x="66" y="248"/>
                    </a:cubicBezTo>
                    <a:cubicBezTo>
                      <a:pt x="68" y="214"/>
                      <a:pt x="70" y="170"/>
                      <a:pt x="72" y="140"/>
                    </a:cubicBezTo>
                    <a:cubicBezTo>
                      <a:pt x="74" y="110"/>
                      <a:pt x="75" y="86"/>
                      <a:pt x="78" y="65"/>
                    </a:cubicBezTo>
                    <a:cubicBezTo>
                      <a:pt x="81" y="44"/>
                      <a:pt x="85" y="21"/>
                      <a:pt x="90" y="11"/>
                    </a:cubicBezTo>
                    <a:cubicBezTo>
                      <a:pt x="95" y="1"/>
                      <a:pt x="103" y="2"/>
                      <a:pt x="108" y="2"/>
                    </a:cubicBezTo>
                    <a:cubicBezTo>
                      <a:pt x="113" y="2"/>
                      <a:pt x="115" y="0"/>
                      <a:pt x="123" y="14"/>
                    </a:cubicBezTo>
                    <a:cubicBezTo>
                      <a:pt x="131" y="28"/>
                      <a:pt x="141" y="54"/>
                      <a:pt x="159" y="89"/>
                    </a:cubicBezTo>
                    <a:cubicBezTo>
                      <a:pt x="177" y="124"/>
                      <a:pt x="212" y="198"/>
                      <a:pt x="228" y="221"/>
                    </a:cubicBezTo>
                    <a:cubicBezTo>
                      <a:pt x="244" y="244"/>
                      <a:pt x="246" y="230"/>
                      <a:pt x="255" y="227"/>
                    </a:cubicBezTo>
                    <a:cubicBezTo>
                      <a:pt x="264" y="224"/>
                      <a:pt x="272" y="217"/>
                      <a:pt x="282" y="203"/>
                    </a:cubicBezTo>
                    <a:cubicBezTo>
                      <a:pt x="292" y="189"/>
                      <a:pt x="303" y="158"/>
                      <a:pt x="312" y="146"/>
                    </a:cubicBezTo>
                    <a:cubicBezTo>
                      <a:pt x="321" y="134"/>
                      <a:pt x="328" y="133"/>
                      <a:pt x="336" y="128"/>
                    </a:cubicBezTo>
                    <a:cubicBezTo>
                      <a:pt x="344" y="123"/>
                      <a:pt x="342" y="111"/>
                      <a:pt x="360" y="113"/>
                    </a:cubicBezTo>
                    <a:cubicBezTo>
                      <a:pt x="378" y="115"/>
                      <a:pt x="418" y="131"/>
                      <a:pt x="444" y="137"/>
                    </a:cubicBezTo>
                    <a:cubicBezTo>
                      <a:pt x="470" y="143"/>
                      <a:pt x="501" y="148"/>
                      <a:pt x="519" y="152"/>
                    </a:cubicBezTo>
                    <a:cubicBezTo>
                      <a:pt x="537" y="156"/>
                      <a:pt x="486" y="161"/>
                      <a:pt x="555" y="161"/>
                    </a:cubicBezTo>
                    <a:cubicBezTo>
                      <a:pt x="624" y="161"/>
                      <a:pt x="833" y="156"/>
                      <a:pt x="933" y="155"/>
                    </a:cubicBezTo>
                    <a:cubicBezTo>
                      <a:pt x="1033" y="154"/>
                      <a:pt x="1105" y="155"/>
                      <a:pt x="1158" y="155"/>
                    </a:cubicBezTo>
                    <a:cubicBezTo>
                      <a:pt x="1211" y="155"/>
                      <a:pt x="1232" y="153"/>
                      <a:pt x="1251" y="152"/>
                    </a:cubicBezTo>
                  </a:path>
                </a:pathLst>
              </a:custGeom>
              <a:noFill/>
              <a:ln w="28575" cap="flat" cmpd="sng">
                <a:solidFill>
                  <a:srgbClr val="FF0000"/>
                </a:solidFill>
                <a:prstDash val="sysDot"/>
                <a:round/>
                <a:headEnd/>
                <a:tailEnd/>
              </a:ln>
            </p:spPr>
            <p:txBody>
              <a:bodyPr/>
              <a:lstStyle/>
              <a:p>
                <a:endParaRPr lang="en-US"/>
              </a:p>
            </p:txBody>
          </p:sp>
        </p:grpSp>
        <p:grpSp>
          <p:nvGrpSpPr>
            <p:cNvPr id="116774" name="Group 79"/>
            <p:cNvGrpSpPr>
              <a:grpSpLocks/>
            </p:cNvGrpSpPr>
            <p:nvPr/>
          </p:nvGrpSpPr>
          <p:grpSpPr bwMode="auto">
            <a:xfrm>
              <a:off x="4960940" y="3524250"/>
              <a:ext cx="3627438" cy="1195388"/>
              <a:chOff x="3165" y="2457"/>
              <a:chExt cx="2285" cy="753"/>
            </a:xfrm>
          </p:grpSpPr>
          <p:grpSp>
            <p:nvGrpSpPr>
              <p:cNvPr id="116776" name="Group 80"/>
              <p:cNvGrpSpPr>
                <a:grpSpLocks/>
              </p:cNvGrpSpPr>
              <p:nvPr/>
            </p:nvGrpSpPr>
            <p:grpSpPr bwMode="auto">
              <a:xfrm>
                <a:off x="3165" y="2457"/>
                <a:ext cx="1797" cy="753"/>
                <a:chOff x="3333" y="2601"/>
                <a:chExt cx="1560" cy="753"/>
              </a:xfrm>
            </p:grpSpPr>
            <p:sp>
              <p:nvSpPr>
                <p:cNvPr id="116779" name="Freeform 81"/>
                <p:cNvSpPr>
                  <a:spLocks/>
                </p:cNvSpPr>
                <p:nvPr/>
              </p:nvSpPr>
              <p:spPr bwMode="auto">
                <a:xfrm>
                  <a:off x="3333" y="2601"/>
                  <a:ext cx="830" cy="753"/>
                </a:xfrm>
                <a:custGeom>
                  <a:avLst/>
                  <a:gdLst>
                    <a:gd name="T0" fmla="*/ 0 w 774"/>
                    <a:gd name="T1" fmla="*/ 0 h 602"/>
                    <a:gd name="T2" fmla="*/ 99 w 774"/>
                    <a:gd name="T3" fmla="*/ 1378 h 602"/>
                    <a:gd name="T4" fmla="*/ 163 w 774"/>
                    <a:gd name="T5" fmla="*/ 569 h 602"/>
                    <a:gd name="T6" fmla="*/ 344 w 774"/>
                    <a:gd name="T7" fmla="*/ 1008 h 602"/>
                    <a:gd name="T8" fmla="*/ 472 w 774"/>
                    <a:gd name="T9" fmla="*/ 806 h 602"/>
                    <a:gd name="T10" fmla="*/ 698 w 774"/>
                    <a:gd name="T11" fmla="*/ 874 h 602"/>
                    <a:gd name="T12" fmla="*/ 943 w 774"/>
                    <a:gd name="T13" fmla="*/ 874 h 602"/>
                    <a:gd name="T14" fmla="*/ 1023 w 774"/>
                    <a:gd name="T15" fmla="*/ 874 h 602"/>
                    <a:gd name="T16" fmla="*/ 0 60000 65536"/>
                    <a:gd name="T17" fmla="*/ 0 60000 65536"/>
                    <a:gd name="T18" fmla="*/ 0 60000 65536"/>
                    <a:gd name="T19" fmla="*/ 0 60000 65536"/>
                    <a:gd name="T20" fmla="*/ 0 60000 65536"/>
                    <a:gd name="T21" fmla="*/ 0 60000 65536"/>
                    <a:gd name="T22" fmla="*/ 0 60000 65536"/>
                    <a:gd name="T23" fmla="*/ 0 60000 65536"/>
                    <a:gd name="T24" fmla="*/ 0 w 774"/>
                    <a:gd name="T25" fmla="*/ 0 h 602"/>
                    <a:gd name="T26" fmla="*/ 774 w 774"/>
                    <a:gd name="T27" fmla="*/ 602 h 60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74" h="602">
                      <a:moveTo>
                        <a:pt x="0" y="0"/>
                      </a:moveTo>
                      <a:cubicBezTo>
                        <a:pt x="27" y="262"/>
                        <a:pt x="55" y="524"/>
                        <a:pt x="75" y="563"/>
                      </a:cubicBezTo>
                      <a:cubicBezTo>
                        <a:pt x="95" y="602"/>
                        <a:pt x="92" y="258"/>
                        <a:pt x="123" y="233"/>
                      </a:cubicBezTo>
                      <a:cubicBezTo>
                        <a:pt x="154" y="208"/>
                        <a:pt x="221" y="396"/>
                        <a:pt x="260" y="412"/>
                      </a:cubicBezTo>
                      <a:cubicBezTo>
                        <a:pt x="299" y="428"/>
                        <a:pt x="311" y="338"/>
                        <a:pt x="356" y="329"/>
                      </a:cubicBezTo>
                      <a:cubicBezTo>
                        <a:pt x="401" y="320"/>
                        <a:pt x="469" y="352"/>
                        <a:pt x="528" y="357"/>
                      </a:cubicBezTo>
                      <a:cubicBezTo>
                        <a:pt x="587" y="362"/>
                        <a:pt x="672" y="357"/>
                        <a:pt x="713" y="357"/>
                      </a:cubicBezTo>
                      <a:cubicBezTo>
                        <a:pt x="754" y="357"/>
                        <a:pt x="764" y="357"/>
                        <a:pt x="774" y="357"/>
                      </a:cubicBezTo>
                    </a:path>
                  </a:pathLst>
                </a:custGeom>
                <a:noFill/>
                <a:ln w="38100">
                  <a:solidFill>
                    <a:srgbClr val="FF0000"/>
                  </a:solidFill>
                  <a:round/>
                  <a:headEnd/>
                  <a:tailEnd/>
                </a:ln>
              </p:spPr>
              <p:txBody>
                <a:bodyPr/>
                <a:lstStyle/>
                <a:p>
                  <a:endParaRPr lang="en-US"/>
                </a:p>
              </p:txBody>
            </p:sp>
            <p:sp>
              <p:nvSpPr>
                <p:cNvPr id="116780" name="Line 82"/>
                <p:cNvSpPr>
                  <a:spLocks noChangeShapeType="1"/>
                </p:cNvSpPr>
                <p:nvPr/>
              </p:nvSpPr>
              <p:spPr bwMode="auto">
                <a:xfrm>
                  <a:off x="4088" y="3047"/>
                  <a:ext cx="805" cy="0"/>
                </a:xfrm>
                <a:prstGeom prst="line">
                  <a:avLst/>
                </a:prstGeom>
                <a:noFill/>
                <a:ln w="38100">
                  <a:solidFill>
                    <a:srgbClr val="FF0000"/>
                  </a:solidFill>
                  <a:round/>
                  <a:headEnd/>
                  <a:tailEnd/>
                </a:ln>
              </p:spPr>
              <p:txBody>
                <a:bodyPr/>
                <a:lstStyle/>
                <a:p>
                  <a:endParaRPr lang="en-US"/>
                </a:p>
              </p:txBody>
            </p:sp>
          </p:grpSp>
          <p:sp>
            <p:nvSpPr>
              <p:cNvPr id="116777" name="Rectangle 83"/>
              <p:cNvSpPr>
                <a:spLocks noChangeArrowheads="1"/>
              </p:cNvSpPr>
              <p:nvPr/>
            </p:nvSpPr>
            <p:spPr bwMode="auto">
              <a:xfrm>
                <a:off x="3376" y="3013"/>
                <a:ext cx="2074" cy="177"/>
              </a:xfrm>
              <a:prstGeom prst="rect">
                <a:avLst/>
              </a:prstGeom>
              <a:solidFill>
                <a:srgbClr val="333333"/>
              </a:solidFill>
              <a:ln w="9525">
                <a:noFill/>
                <a:miter lim="800000"/>
                <a:headEnd/>
                <a:tailEnd/>
              </a:ln>
            </p:spPr>
            <p:txBody>
              <a:bodyPr tIns="0" bIns="0">
                <a:spAutoFit/>
              </a:bodyPr>
              <a:lstStyle/>
              <a:p>
                <a:pPr algn="ctr"/>
                <a:r>
                  <a:rPr lang="en-US" sz="1000" b="1">
                    <a:solidFill>
                      <a:srgbClr val="FFFF00"/>
                    </a:solidFill>
                    <a:latin typeface="Arial Narrow" pitchFamily="34" charset="0"/>
                    <a:ea typeface="ＭＳ Ｐゴシック" pitchFamily="34" charset="-128"/>
                    <a:cs typeface="Arial Narrow" pitchFamily="34" charset="0"/>
                  </a:rPr>
                  <a:t>Dynamic contingency analysis</a:t>
                </a:r>
              </a:p>
            </p:txBody>
          </p:sp>
          <p:sp>
            <p:nvSpPr>
              <p:cNvPr id="116778" name="Line 84"/>
              <p:cNvSpPr>
                <a:spLocks noChangeShapeType="1"/>
              </p:cNvSpPr>
              <p:nvPr/>
            </p:nvSpPr>
            <p:spPr bwMode="auto">
              <a:xfrm flipH="1" flipV="1">
                <a:off x="3287" y="2929"/>
                <a:ext cx="143" cy="109"/>
              </a:xfrm>
              <a:prstGeom prst="line">
                <a:avLst/>
              </a:prstGeom>
              <a:noFill/>
              <a:ln w="9525">
                <a:solidFill>
                  <a:schemeClr val="tx1"/>
                </a:solidFill>
                <a:round/>
                <a:headEnd/>
                <a:tailEnd type="triangle" w="med" len="med"/>
              </a:ln>
            </p:spPr>
            <p:txBody>
              <a:bodyPr/>
              <a:lstStyle/>
              <a:p>
                <a:endParaRPr lang="en-US"/>
              </a:p>
            </p:txBody>
          </p:sp>
        </p:grpSp>
        <p:sp>
          <p:nvSpPr>
            <p:cNvPr id="116775" name="Text Box 50"/>
            <p:cNvSpPr txBox="1">
              <a:spLocks noChangeArrowheads="1"/>
            </p:cNvSpPr>
            <p:nvPr/>
          </p:nvSpPr>
          <p:spPr bwMode="auto">
            <a:xfrm>
              <a:off x="2778125" y="5162550"/>
              <a:ext cx="3928319" cy="281533"/>
            </a:xfrm>
            <a:prstGeom prst="rect">
              <a:avLst/>
            </a:prstGeom>
            <a:solidFill>
              <a:srgbClr val="333333"/>
            </a:solidFill>
            <a:ln w="9525">
              <a:noFill/>
              <a:miter lim="800000"/>
              <a:headEnd/>
              <a:tailEnd/>
            </a:ln>
          </p:spPr>
          <p:txBody>
            <a:bodyPr tIns="0" bIns="0">
              <a:spAutoFit/>
            </a:bodyPr>
            <a:lstStyle/>
            <a:p>
              <a:pPr algn="ctr"/>
              <a:r>
                <a:rPr lang="en-US" sz="1000" b="1">
                  <a:solidFill>
                    <a:srgbClr val="FFFF00"/>
                  </a:solidFill>
                  <a:latin typeface="Arial Narrow" pitchFamily="34" charset="0"/>
                  <a:ea typeface="ＭＳ Ｐゴシック" pitchFamily="34" charset="-128"/>
                  <a:cs typeface="Arial Narrow" pitchFamily="34" charset="0"/>
                </a:rPr>
                <a:t>Calibrated real-time dynamic model</a:t>
              </a:r>
            </a:p>
          </p:txBody>
        </p:sp>
      </p:grpSp>
      <p:sp>
        <p:nvSpPr>
          <p:cNvPr id="116740" name="TextBox 76"/>
          <p:cNvSpPr txBox="1">
            <a:spLocks noChangeArrowheads="1"/>
          </p:cNvSpPr>
          <p:nvPr/>
        </p:nvSpPr>
        <p:spPr bwMode="auto">
          <a:xfrm>
            <a:off x="5248275" y="3963988"/>
            <a:ext cx="2884488" cy="461962"/>
          </a:xfrm>
          <a:prstGeom prst="rect">
            <a:avLst/>
          </a:prstGeom>
          <a:noFill/>
          <a:ln w="9525">
            <a:noFill/>
            <a:miter lim="800000"/>
            <a:headEnd/>
            <a:tailEnd/>
          </a:ln>
        </p:spPr>
        <p:txBody>
          <a:bodyPr wrap="none">
            <a:spAutoFit/>
          </a:bodyPr>
          <a:lstStyle/>
          <a:p>
            <a:pPr algn="ctr" eaLnBrk="0" hangingPunct="0"/>
            <a:r>
              <a:rPr lang="en-US" sz="1200" b="1" i="1">
                <a:solidFill>
                  <a:srgbClr val="CC0000"/>
                </a:solidFill>
              </a:rPr>
              <a:t>Power Grid Planning and Operation: </a:t>
            </a:r>
          </a:p>
          <a:p>
            <a:pPr algn="ctr" eaLnBrk="0" hangingPunct="0"/>
            <a:r>
              <a:rPr lang="en-US" sz="1200" b="1" i="1">
                <a:solidFill>
                  <a:srgbClr val="CC0000"/>
                </a:solidFill>
              </a:rPr>
              <a:t>From Reactive to Predictive</a:t>
            </a:r>
          </a:p>
        </p:txBody>
      </p:sp>
      <p:sp>
        <p:nvSpPr>
          <p:cNvPr id="116741" name="Content Placeholder 2"/>
          <p:cNvSpPr txBox="1">
            <a:spLocks/>
          </p:cNvSpPr>
          <p:nvPr/>
        </p:nvSpPr>
        <p:spPr bwMode="auto">
          <a:xfrm>
            <a:off x="4724400" y="1524000"/>
            <a:ext cx="4267200" cy="2590800"/>
          </a:xfrm>
          <a:prstGeom prst="rect">
            <a:avLst/>
          </a:prstGeom>
          <a:noFill/>
          <a:ln w="9525">
            <a:noFill/>
            <a:miter lim="800000"/>
            <a:headEnd/>
            <a:tailEnd/>
          </a:ln>
        </p:spPr>
        <p:txBody>
          <a:bodyPr/>
          <a:lstStyle/>
          <a:p>
            <a:pPr marL="347663" indent="-347663" eaLnBrk="0" hangingPunct="0">
              <a:spcBef>
                <a:spcPct val="20000"/>
              </a:spcBef>
              <a:buFont typeface="Arial" charset="0"/>
              <a:buChar char="•"/>
            </a:pPr>
            <a:r>
              <a:rPr lang="en-US" sz="1500" b="1">
                <a:latin typeface="Calibri" pitchFamily="34" charset="0"/>
              </a:rPr>
              <a:t>Exploring Power Systems Models using Nonlinear Optimization Techniques</a:t>
            </a:r>
          </a:p>
          <a:p>
            <a:pPr marL="742950" lvl="1" indent="-285750" eaLnBrk="0" hangingPunct="0">
              <a:spcBef>
                <a:spcPct val="20000"/>
              </a:spcBef>
              <a:buFontTx/>
              <a:buChar char="-"/>
            </a:pPr>
            <a:r>
              <a:rPr lang="en-US" sz="1400">
                <a:latin typeface="Calibri" pitchFamily="34" charset="0"/>
                <a:ea typeface="ＭＳ Ｐゴシック" pitchFamily="34" charset="-128"/>
              </a:rPr>
              <a:t>New toolkit for solving nonlinear optimization problems (SC)</a:t>
            </a:r>
          </a:p>
          <a:p>
            <a:pPr marL="742950" lvl="1" indent="-285750" eaLnBrk="0" hangingPunct="0">
              <a:spcBef>
                <a:spcPct val="20000"/>
              </a:spcBef>
              <a:buFontTx/>
              <a:buChar char="-"/>
            </a:pPr>
            <a:r>
              <a:rPr lang="en-US" sz="1400">
                <a:solidFill>
                  <a:srgbClr val="000000"/>
                </a:solidFill>
                <a:latin typeface="Calibri" pitchFamily="34" charset="0"/>
              </a:rPr>
              <a:t>Modular suite of test problems using either DC or AC (linear or nonlinear) transmission models (OE)</a:t>
            </a:r>
          </a:p>
          <a:p>
            <a:pPr marL="742950" lvl="1" indent="-285750" eaLnBrk="0" hangingPunct="0">
              <a:spcBef>
                <a:spcPct val="20000"/>
              </a:spcBef>
              <a:buFontTx/>
              <a:buChar char="-"/>
            </a:pPr>
            <a:r>
              <a:rPr lang="en-US" sz="1400">
                <a:solidFill>
                  <a:srgbClr val="000000"/>
                </a:solidFill>
                <a:latin typeface="Calibri" pitchFamily="34" charset="0"/>
              </a:rPr>
              <a:t>Explore effect of AC &amp; DC models for transmission switching (OE, ARPA-E)</a:t>
            </a:r>
          </a:p>
          <a:p>
            <a:pPr marL="347663" indent="-347663" eaLnBrk="0" hangingPunct="0">
              <a:spcBef>
                <a:spcPct val="20000"/>
              </a:spcBef>
              <a:buFont typeface="Arial" charset="0"/>
              <a:buNone/>
            </a:pPr>
            <a:endParaRPr lang="en-US" sz="1500">
              <a:latin typeface="Calibri" pitchFamily="34" charset="0"/>
              <a:ea typeface="ＭＳ Ｐゴシック" pitchFamily="34" charset="-128"/>
            </a:endParaRPr>
          </a:p>
        </p:txBody>
      </p:sp>
      <p:sp>
        <p:nvSpPr>
          <p:cNvPr id="86" name="Slide Number Placeholder 4"/>
          <p:cNvSpPr txBox="1">
            <a:spLocks/>
          </p:cNvSpPr>
          <p:nvPr/>
        </p:nvSpPr>
        <p:spPr>
          <a:xfrm>
            <a:off x="6553200" y="6356350"/>
            <a:ext cx="2133600" cy="365125"/>
          </a:xfrm>
          <a:prstGeom prst="rect">
            <a:avLst/>
          </a:prstGeom>
        </p:spPr>
        <p:txBody>
          <a:bodyPr anchor="ctr"/>
          <a:lstStyle/>
          <a:p>
            <a:pPr algn="r" fontAlgn="auto">
              <a:spcBef>
                <a:spcPts val="0"/>
              </a:spcBef>
              <a:spcAft>
                <a:spcPts val="0"/>
              </a:spcAft>
              <a:defRPr/>
            </a:pPr>
            <a:fld id="{6F16D194-069C-4754-9104-67DB4754B0D8}" type="slidenum">
              <a:rPr lang="en-US" sz="1200">
                <a:solidFill>
                  <a:schemeClr val="tx1">
                    <a:tint val="75000"/>
                  </a:schemeClr>
                </a:solidFill>
                <a:latin typeface="+mn-lt"/>
                <a:cs typeface="+mn-cs"/>
              </a:rPr>
              <a:pPr algn="r" fontAlgn="auto">
                <a:spcBef>
                  <a:spcPts val="0"/>
                </a:spcBef>
                <a:spcAft>
                  <a:spcPts val="0"/>
                </a:spcAft>
                <a:defRPr/>
              </a:pPr>
              <a:t>21</a:t>
            </a:fld>
            <a:endParaRPr lang="en-US" sz="1200" dirty="0">
              <a:solidFill>
                <a:schemeClr val="tx1">
                  <a:tint val="75000"/>
                </a:schemeClr>
              </a:solidFill>
              <a:latin typeface="+mn-lt"/>
              <a:cs typeface="+mn-cs"/>
            </a:endParaRPr>
          </a:p>
        </p:txBody>
      </p:sp>
      <p:sp>
        <p:nvSpPr>
          <p:cNvPr id="88" name="Slide Number Placeholder 87"/>
          <p:cNvSpPr>
            <a:spLocks noGrp="1"/>
          </p:cNvSpPr>
          <p:nvPr>
            <p:ph type="sldNum" sz="quarter" idx="12"/>
          </p:nvPr>
        </p:nvSpPr>
        <p:spPr/>
        <p:txBody>
          <a:bodyPr/>
          <a:lstStyle/>
          <a:p>
            <a:pPr>
              <a:defRPr/>
            </a:pPr>
            <a:fld id="{2C10D202-51D3-44AB-B2A8-79E047CE45BA}" type="slidenum">
              <a:rPr lang="en-US" smtClean="0"/>
              <a:pPr>
                <a:defRPr/>
              </a:pPr>
              <a:t>21</a:t>
            </a:fld>
            <a:endParaRPr lang="en-US"/>
          </a:p>
        </p:txBody>
      </p:sp>
      <p:sp>
        <p:nvSpPr>
          <p:cNvPr id="85" name="Date Placeholder 84"/>
          <p:cNvSpPr>
            <a:spLocks noGrp="1"/>
          </p:cNvSpPr>
          <p:nvPr>
            <p:ph type="dt" sz="half" idx="10"/>
          </p:nvPr>
        </p:nvSpPr>
        <p:spPr/>
        <p:txBody>
          <a:bodyPr/>
          <a:lstStyle/>
          <a:p>
            <a:pPr>
              <a:defRPr/>
            </a:pPr>
            <a:r>
              <a:rPr lang="en-US" smtClean="0"/>
              <a:t>11/15/2011 DRAFT</a:t>
            </a:r>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sz="4400" dirty="0" smtClean="0"/>
              <a:t>Advanced Modeling</a:t>
            </a:r>
            <a:r>
              <a:rPr lang="en-US" dirty="0" smtClean="0"/>
              <a:t/>
            </a:r>
            <a:br>
              <a:rPr lang="en-US" dirty="0" smtClean="0"/>
            </a:br>
            <a:r>
              <a:rPr lang="en-US" sz="3100" dirty="0" smtClean="0">
                <a:solidFill>
                  <a:schemeClr val="accent1">
                    <a:lumMod val="60000"/>
                    <a:lumOff val="40000"/>
                  </a:schemeClr>
                </a:solidFill>
              </a:rPr>
              <a:t>Future Opportunities for Coordination</a:t>
            </a:r>
            <a:endParaRPr lang="en-US" sz="3100" dirty="0"/>
          </a:p>
        </p:txBody>
      </p:sp>
      <p:sp>
        <p:nvSpPr>
          <p:cNvPr id="118786" name="Content Placeholder 2"/>
          <p:cNvSpPr>
            <a:spLocks noGrp="1"/>
          </p:cNvSpPr>
          <p:nvPr>
            <p:ph idx="1"/>
          </p:nvPr>
        </p:nvSpPr>
        <p:spPr>
          <a:xfrm>
            <a:off x="304800" y="1600200"/>
            <a:ext cx="8153400" cy="2286000"/>
          </a:xfrm>
        </p:spPr>
        <p:txBody>
          <a:bodyPr/>
          <a:lstStyle/>
          <a:p>
            <a:pPr marL="341313" indent="-341313" defTabSz="457200">
              <a:spcBef>
                <a:spcPct val="0"/>
              </a:spcBef>
              <a:buFont typeface="Wingdings" pitchFamily="2" charset="2"/>
              <a:buChar char="q"/>
            </a:pPr>
            <a:r>
              <a:rPr lang="en-US" sz="1800" b="1" smtClean="0">
                <a:ea typeface="ＭＳ Ｐゴシック" pitchFamily="34" charset="-128"/>
              </a:rPr>
              <a:t>Accelerate Performance:  </a:t>
            </a:r>
            <a:r>
              <a:rPr lang="en-US" sz="1800" smtClean="0">
                <a:ea typeface="ＭＳ Ｐゴシック" pitchFamily="34" charset="-128"/>
              </a:rPr>
              <a:t>improving grid resilience to fast time scale phenomena that drive cascading network failures and blackouts</a:t>
            </a:r>
          </a:p>
          <a:p>
            <a:pPr marL="341313" indent="-341313" defTabSz="457200">
              <a:spcBef>
                <a:spcPct val="0"/>
              </a:spcBef>
              <a:buFont typeface="Wingdings" pitchFamily="2" charset="2"/>
              <a:buChar char="q"/>
            </a:pPr>
            <a:r>
              <a:rPr lang="en-US" sz="1800" b="1" smtClean="0">
                <a:ea typeface="ＭＳ Ｐゴシック" pitchFamily="34" charset="-128"/>
              </a:rPr>
              <a:t>Enable Predictive Capability:  </a:t>
            </a:r>
            <a:r>
              <a:rPr lang="en-US" sz="1800" smtClean="0">
                <a:ea typeface="ＭＳ Ｐゴシック" pitchFamily="34" charset="-128"/>
              </a:rPr>
              <a:t>real-time measurements and improved models to represent the operational attributes of the electric system, enabling better prediction of system behavior and thus reducing margins and equipment redundancies needed to cover uncertainties</a:t>
            </a:r>
            <a:endParaRPr lang="en-US" sz="1800" b="1" i="1" smtClean="0">
              <a:ea typeface="ＭＳ Ｐゴシック" pitchFamily="34" charset="-128"/>
            </a:endParaRPr>
          </a:p>
          <a:p>
            <a:pPr marL="341313" indent="-341313" defTabSz="457200">
              <a:spcBef>
                <a:spcPct val="0"/>
              </a:spcBef>
              <a:buFont typeface="Wingdings" pitchFamily="2" charset="2"/>
              <a:buChar char="q"/>
            </a:pPr>
            <a:r>
              <a:rPr lang="en-US" sz="1800" b="1" smtClean="0">
                <a:ea typeface="ＭＳ Ｐゴシック" pitchFamily="34" charset="-128"/>
              </a:rPr>
              <a:t>Integrate Modeling Platforms (across the system):  </a:t>
            </a:r>
            <a:r>
              <a:rPr lang="en-US" sz="1800" smtClean="0">
                <a:ea typeface="ＭＳ Ｐゴシック" pitchFamily="34" charset="-128"/>
              </a:rPr>
              <a:t>capturing the interactions and interdependencies that will allow development (and validation) of new control techniques and technologies</a:t>
            </a:r>
          </a:p>
        </p:txBody>
      </p:sp>
      <p:sp>
        <p:nvSpPr>
          <p:cNvPr id="5" name="Slide Number Placeholder 4"/>
          <p:cNvSpPr>
            <a:spLocks noGrp="1"/>
          </p:cNvSpPr>
          <p:nvPr>
            <p:ph type="sldNum" sz="quarter" idx="12"/>
          </p:nvPr>
        </p:nvSpPr>
        <p:spPr/>
        <p:txBody>
          <a:bodyPr/>
          <a:lstStyle/>
          <a:p>
            <a:pPr>
              <a:defRPr/>
            </a:pPr>
            <a:fld id="{0CF2F87A-ADDC-4012-840D-EF67EB614B72}" type="slidenum">
              <a:rPr lang="en-US" smtClean="0"/>
              <a:pPr>
                <a:defRPr/>
              </a:pPr>
              <a:t>22</a:t>
            </a:fld>
            <a:endParaRPr lang="en-US" dirty="0"/>
          </a:p>
        </p:txBody>
      </p:sp>
      <p:sp>
        <p:nvSpPr>
          <p:cNvPr id="7" name="Content Placeholder 2"/>
          <p:cNvSpPr txBox="1">
            <a:spLocks/>
          </p:cNvSpPr>
          <p:nvPr/>
        </p:nvSpPr>
        <p:spPr bwMode="auto">
          <a:xfrm>
            <a:off x="457200" y="4419600"/>
            <a:ext cx="8229600" cy="198120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nchor="ctr" anchorCtr="1"/>
          <a:lstStyle/>
          <a:p>
            <a:pPr marL="571500" indent="-342900" eaLnBrk="0" hangingPunct="0">
              <a:spcBef>
                <a:spcPct val="20000"/>
              </a:spcBef>
              <a:buFont typeface="Arial" charset="0"/>
              <a:buChar char="•"/>
              <a:defRPr/>
            </a:pPr>
            <a:r>
              <a:rPr lang="en-US" dirty="0"/>
              <a:t>What characteristics are necessary for new model (or operator tool) development for the future electric grid? </a:t>
            </a:r>
          </a:p>
          <a:p>
            <a:pPr marL="571500" indent="-342900" eaLnBrk="0" hangingPunct="0">
              <a:spcBef>
                <a:spcPct val="20000"/>
              </a:spcBef>
              <a:buFont typeface="Arial" charset="0"/>
              <a:buChar char="•"/>
              <a:defRPr/>
            </a:pPr>
            <a:r>
              <a:rPr lang="en-US" dirty="0"/>
              <a:t>How can this community work together to facilitate the availability of data for model validation and verification?</a:t>
            </a:r>
          </a:p>
          <a:p>
            <a:pPr marL="571500" indent="-342900" eaLnBrk="0" hangingPunct="0">
              <a:spcBef>
                <a:spcPct val="20000"/>
              </a:spcBef>
              <a:buFont typeface="Arial" charset="0"/>
              <a:buChar char="•"/>
              <a:defRPr/>
            </a:pPr>
            <a:r>
              <a:rPr lang="en-US" dirty="0"/>
              <a:t>How do we foster a community of mathematic, computational, and power systems expertise to address these technical challenges?</a:t>
            </a:r>
            <a:endParaRPr lang="en-US" dirty="0">
              <a:solidFill>
                <a:schemeClr val="tx1"/>
              </a:solidFill>
            </a:endParaRPr>
          </a:p>
        </p:txBody>
      </p:sp>
      <p:sp>
        <p:nvSpPr>
          <p:cNvPr id="6" name="Date Placeholder 5"/>
          <p:cNvSpPr>
            <a:spLocks noGrp="1"/>
          </p:cNvSpPr>
          <p:nvPr>
            <p:ph type="dt" sz="half" idx="10"/>
          </p:nvPr>
        </p:nvSpPr>
        <p:spPr/>
        <p:txBody>
          <a:bodyPr/>
          <a:lstStyle/>
          <a:p>
            <a:pPr>
              <a:defRPr/>
            </a:pPr>
            <a:r>
              <a:rPr lang="en-US" smtClean="0"/>
              <a:t>11/15/2011 DRAFT</a:t>
            </a:r>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5"/>
          <p:cNvSpPr>
            <a:spLocks noGrp="1"/>
          </p:cNvSpPr>
          <p:nvPr>
            <p:ph type="title"/>
          </p:nvPr>
        </p:nvSpPr>
        <p:spPr/>
        <p:txBody>
          <a:bodyPr/>
          <a:lstStyle/>
          <a:p>
            <a:pPr eaLnBrk="1" hangingPunct="1">
              <a:defRPr/>
            </a:pPr>
            <a:r>
              <a:rPr lang="en-US" dirty="0" smtClean="0"/>
              <a:t>Cyber Security</a:t>
            </a:r>
            <a:br>
              <a:rPr lang="en-US" dirty="0" smtClean="0"/>
            </a:br>
            <a:r>
              <a:rPr lang="en-US" sz="2800" dirty="0" smtClean="0">
                <a:solidFill>
                  <a:schemeClr val="accent1">
                    <a:lumMod val="60000"/>
                    <a:lumOff val="40000"/>
                  </a:schemeClr>
                </a:solidFill>
              </a:rPr>
              <a:t>S1 </a:t>
            </a:r>
            <a:r>
              <a:rPr lang="en-US" sz="2800" dirty="0" smtClean="0">
                <a:solidFill>
                  <a:schemeClr val="accent1">
                    <a:lumMod val="60000"/>
                    <a:lumOff val="40000"/>
                  </a:schemeClr>
                </a:solidFill>
                <a:sym typeface="Wingdings"/>
              </a:rPr>
              <a:t> OE</a:t>
            </a:r>
            <a:endParaRPr lang="en-US" sz="2800" dirty="0" smtClean="0">
              <a:solidFill>
                <a:schemeClr val="accent1">
                  <a:lumMod val="60000"/>
                  <a:lumOff val="40000"/>
                </a:schemeClr>
              </a:solidFill>
            </a:endParaRPr>
          </a:p>
        </p:txBody>
      </p:sp>
      <p:sp>
        <p:nvSpPr>
          <p:cNvPr id="26627" name="Content Placeholder 5"/>
          <p:cNvSpPr>
            <a:spLocks noGrp="1"/>
          </p:cNvSpPr>
          <p:nvPr>
            <p:ph idx="1"/>
          </p:nvPr>
        </p:nvSpPr>
        <p:spPr>
          <a:xfrm>
            <a:off x="457200" y="1600200"/>
            <a:ext cx="3886200" cy="2286000"/>
          </a:xfrm>
        </p:spPr>
        <p:style>
          <a:lnRef idx="1">
            <a:schemeClr val="accent1"/>
          </a:lnRef>
          <a:fillRef idx="2">
            <a:schemeClr val="accent1"/>
          </a:fillRef>
          <a:effectRef idx="1">
            <a:schemeClr val="accent1"/>
          </a:effectRef>
          <a:fontRef idx="minor">
            <a:schemeClr val="dk1"/>
          </a:fontRef>
        </p:style>
        <p:txBody>
          <a:bodyPr/>
          <a:lstStyle/>
          <a:p>
            <a:pPr eaLnBrk="1" hangingPunct="1">
              <a:buFont typeface="Arial" pitchFamily="34" charset="0"/>
              <a:buNone/>
              <a:defRPr/>
            </a:pPr>
            <a:r>
              <a:rPr lang="en-US" sz="1800" b="1" dirty="0" smtClean="0">
                <a:solidFill>
                  <a:schemeClr val="tx2"/>
                </a:solidFill>
              </a:rPr>
              <a:t>What’s the challenge?</a:t>
            </a:r>
          </a:p>
          <a:p>
            <a:pPr indent="-228600" eaLnBrk="1" hangingPunct="1">
              <a:lnSpc>
                <a:spcPts val="1700"/>
              </a:lnSpc>
              <a:spcBef>
                <a:spcPts val="200"/>
              </a:spcBef>
              <a:defRPr/>
            </a:pPr>
            <a:r>
              <a:rPr lang="en-US" sz="1600" dirty="0" smtClean="0">
                <a:solidFill>
                  <a:schemeClr val="tx2"/>
                </a:solidFill>
              </a:rPr>
              <a:t>Reliable energy delivery depends on cyber-security in the modernized energy sector’s complex communication architectures that transmit real-time data and information for operations</a:t>
            </a:r>
          </a:p>
          <a:p>
            <a:pPr indent="-228600" eaLnBrk="1" hangingPunct="1">
              <a:lnSpc>
                <a:spcPts val="1700"/>
              </a:lnSpc>
              <a:spcBef>
                <a:spcPts val="200"/>
              </a:spcBef>
              <a:defRPr/>
            </a:pPr>
            <a:r>
              <a:rPr lang="en-US" sz="1600" dirty="0" smtClean="0">
                <a:solidFill>
                  <a:schemeClr val="tx2"/>
                </a:solidFill>
              </a:rPr>
              <a:t>Increasingly sophisticated cyber-threats directly target the energy sector</a:t>
            </a:r>
          </a:p>
        </p:txBody>
      </p:sp>
      <p:sp>
        <p:nvSpPr>
          <p:cNvPr id="5" name="Slide Number Placeholder 4"/>
          <p:cNvSpPr>
            <a:spLocks noGrp="1"/>
          </p:cNvSpPr>
          <p:nvPr>
            <p:ph type="sldNum" sz="quarter" idx="12"/>
          </p:nvPr>
        </p:nvSpPr>
        <p:spPr/>
        <p:txBody>
          <a:bodyPr/>
          <a:lstStyle/>
          <a:p>
            <a:pPr>
              <a:defRPr/>
            </a:pPr>
            <a:fld id="{CA912B08-4323-434A-8118-50D11AC32F2C}" type="slidenum">
              <a:rPr lang="en-US"/>
              <a:pPr>
                <a:defRPr/>
              </a:pPr>
              <a:t>23</a:t>
            </a:fld>
            <a:endParaRPr lang="en-US" dirty="0"/>
          </a:p>
        </p:txBody>
      </p:sp>
      <p:sp>
        <p:nvSpPr>
          <p:cNvPr id="12" name="Content Placeholder 5"/>
          <p:cNvSpPr txBox="1">
            <a:spLocks/>
          </p:cNvSpPr>
          <p:nvPr/>
        </p:nvSpPr>
        <p:spPr bwMode="auto">
          <a:xfrm>
            <a:off x="4800600" y="1600200"/>
            <a:ext cx="3886200" cy="228600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lstStyle/>
          <a:p>
            <a:pPr marL="342900" indent="-342900">
              <a:spcBef>
                <a:spcPct val="20000"/>
              </a:spcBef>
              <a:defRPr/>
            </a:pPr>
            <a:r>
              <a:rPr lang="en-US" b="1" dirty="0">
                <a:solidFill>
                  <a:schemeClr val="tx2"/>
                </a:solidFill>
              </a:rPr>
              <a:t>Where are we today?</a:t>
            </a:r>
          </a:p>
          <a:p>
            <a:pPr marL="342900" indent="-228600">
              <a:lnSpc>
                <a:spcPts val="1700"/>
              </a:lnSpc>
              <a:spcBef>
                <a:spcPts val="200"/>
              </a:spcBef>
              <a:buFont typeface="Arial" charset="0"/>
              <a:buChar char="•"/>
              <a:defRPr/>
            </a:pPr>
            <a:r>
              <a:rPr lang="en-US" sz="1600" dirty="0">
                <a:solidFill>
                  <a:schemeClr val="tx2"/>
                </a:solidFill>
              </a:rPr>
              <a:t>Cyber-resilience of energy delivery systems varies across the Nation</a:t>
            </a:r>
          </a:p>
          <a:p>
            <a:pPr marL="342900" indent="-228600">
              <a:lnSpc>
                <a:spcPts val="1700"/>
              </a:lnSpc>
              <a:spcBef>
                <a:spcPts val="200"/>
              </a:spcBef>
              <a:buFont typeface="Arial" charset="0"/>
              <a:buChar char="•"/>
              <a:defRPr/>
            </a:pPr>
            <a:r>
              <a:rPr lang="en-US" sz="1600" dirty="0">
                <a:solidFill>
                  <a:schemeClr val="tx2"/>
                </a:solidFill>
              </a:rPr>
              <a:t>Some entities have sophisticated capabilities to detect, prevent and respond to cyber-incidents</a:t>
            </a:r>
          </a:p>
          <a:p>
            <a:pPr marL="342900" indent="-228600">
              <a:lnSpc>
                <a:spcPts val="1700"/>
              </a:lnSpc>
              <a:spcBef>
                <a:spcPts val="200"/>
              </a:spcBef>
              <a:buFont typeface="Arial" charset="0"/>
              <a:buChar char="•"/>
              <a:defRPr/>
            </a:pPr>
            <a:r>
              <a:rPr lang="en-US" sz="1600" dirty="0">
                <a:solidFill>
                  <a:schemeClr val="tx2"/>
                </a:solidFill>
              </a:rPr>
              <a:t>Some entities are at the beginning stages of establishing cyber-resilience</a:t>
            </a:r>
          </a:p>
        </p:txBody>
      </p:sp>
      <p:sp>
        <p:nvSpPr>
          <p:cNvPr id="13" name="Content Placeholder 5"/>
          <p:cNvSpPr txBox="1">
            <a:spLocks/>
          </p:cNvSpPr>
          <p:nvPr/>
        </p:nvSpPr>
        <p:spPr bwMode="auto">
          <a:xfrm>
            <a:off x="457200" y="4038600"/>
            <a:ext cx="3886200" cy="228600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lstStyle/>
          <a:p>
            <a:pPr marL="342900" indent="-342900">
              <a:spcBef>
                <a:spcPct val="20000"/>
              </a:spcBef>
              <a:defRPr/>
            </a:pPr>
            <a:r>
              <a:rPr lang="en-US" b="1" dirty="0">
                <a:solidFill>
                  <a:schemeClr val="tx2"/>
                </a:solidFill>
              </a:rPr>
              <a:t>Need for coordination?</a:t>
            </a:r>
          </a:p>
          <a:p>
            <a:pPr marL="342900" indent="-228600">
              <a:lnSpc>
                <a:spcPts val="1700"/>
              </a:lnSpc>
              <a:spcBef>
                <a:spcPts val="200"/>
              </a:spcBef>
              <a:buFont typeface="Arial" charset="0"/>
              <a:buChar char="•"/>
              <a:defRPr/>
            </a:pPr>
            <a:r>
              <a:rPr lang="en-US" sz="1600" dirty="0">
                <a:solidFill>
                  <a:schemeClr val="tx2"/>
                </a:solidFill>
              </a:rPr>
              <a:t>All energy sector stakeholders, public and private sector, must actively engage</a:t>
            </a:r>
          </a:p>
          <a:p>
            <a:pPr marL="342900" indent="-228600">
              <a:lnSpc>
                <a:spcPts val="1700"/>
              </a:lnSpc>
              <a:spcBef>
                <a:spcPts val="200"/>
              </a:spcBef>
              <a:buFont typeface="Arial" charset="0"/>
              <a:buChar char="•"/>
              <a:defRPr/>
            </a:pPr>
            <a:r>
              <a:rPr lang="en-US" sz="1600" dirty="0">
                <a:solidFill>
                  <a:schemeClr val="tx2"/>
                </a:solidFill>
              </a:rPr>
              <a:t>Accelerate frontier cyber-research into real-world energy sector operations</a:t>
            </a:r>
          </a:p>
          <a:p>
            <a:pPr marL="342900" indent="-228600">
              <a:lnSpc>
                <a:spcPts val="1700"/>
              </a:lnSpc>
              <a:spcBef>
                <a:spcPts val="200"/>
              </a:spcBef>
              <a:buFont typeface="Arial" charset="0"/>
              <a:buChar char="•"/>
              <a:defRPr/>
            </a:pPr>
            <a:r>
              <a:rPr lang="en-US" sz="1600" dirty="0">
                <a:solidFill>
                  <a:schemeClr val="tx2"/>
                </a:solidFill>
              </a:rPr>
              <a:t>Stay ahead of emerging threats, vulnerabilities and consequences</a:t>
            </a:r>
          </a:p>
          <a:p>
            <a:pPr marL="342900" indent="-228600">
              <a:lnSpc>
                <a:spcPts val="1700"/>
              </a:lnSpc>
              <a:spcBef>
                <a:spcPts val="200"/>
              </a:spcBef>
              <a:buFont typeface="Arial" charset="0"/>
              <a:buChar char="•"/>
              <a:defRPr/>
            </a:pPr>
            <a:r>
              <a:rPr lang="en-US" sz="1600" dirty="0">
                <a:solidFill>
                  <a:schemeClr val="tx2"/>
                </a:solidFill>
              </a:rPr>
              <a:t>Interoperable cyber security standards</a:t>
            </a:r>
          </a:p>
        </p:txBody>
      </p:sp>
      <p:sp>
        <p:nvSpPr>
          <p:cNvPr id="14" name="Content Placeholder 5"/>
          <p:cNvSpPr txBox="1">
            <a:spLocks/>
          </p:cNvSpPr>
          <p:nvPr/>
        </p:nvSpPr>
        <p:spPr bwMode="auto">
          <a:xfrm>
            <a:off x="4800600" y="4038600"/>
            <a:ext cx="3886200" cy="228600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lstStyle/>
          <a:p>
            <a:pPr marL="342900" indent="-342900">
              <a:spcBef>
                <a:spcPct val="20000"/>
              </a:spcBef>
              <a:defRPr/>
            </a:pPr>
            <a:r>
              <a:rPr lang="en-US" b="1" dirty="0">
                <a:solidFill>
                  <a:schemeClr val="tx2"/>
                </a:solidFill>
              </a:rPr>
              <a:t>Where are we going?</a:t>
            </a:r>
          </a:p>
          <a:p>
            <a:pPr marL="342900" indent="-228600">
              <a:lnSpc>
                <a:spcPts val="1700"/>
              </a:lnSpc>
              <a:spcBef>
                <a:spcPts val="200"/>
              </a:spcBef>
              <a:buFont typeface="Arial" charset="0"/>
              <a:buChar char="•"/>
              <a:defRPr/>
            </a:pPr>
            <a:r>
              <a:rPr lang="en-US" sz="1600" dirty="0">
                <a:solidFill>
                  <a:schemeClr val="tx2"/>
                </a:solidFill>
              </a:rPr>
              <a:t>Resilient energy delivery systems are designed, installed, operated and maintained to survive a cyber incident while sustaining critical functions.</a:t>
            </a:r>
          </a:p>
        </p:txBody>
      </p:sp>
      <p:sp>
        <p:nvSpPr>
          <p:cNvPr id="8" name="Date Placeholder 7"/>
          <p:cNvSpPr>
            <a:spLocks noGrp="1"/>
          </p:cNvSpPr>
          <p:nvPr>
            <p:ph type="dt" sz="half" idx="10"/>
          </p:nvPr>
        </p:nvSpPr>
        <p:spPr/>
        <p:txBody>
          <a:bodyPr/>
          <a:lstStyle/>
          <a:p>
            <a:pPr>
              <a:defRPr/>
            </a:pPr>
            <a:r>
              <a:rPr lang="en-US" smtClean="0"/>
              <a:t>11/15/2011 DRAFT</a:t>
            </a:r>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sz="4400" dirty="0" smtClean="0"/>
              <a:t>Cyber Security</a:t>
            </a:r>
            <a:r>
              <a:rPr lang="en-US" dirty="0" smtClean="0"/>
              <a:t/>
            </a:r>
            <a:br>
              <a:rPr lang="en-US" dirty="0" smtClean="0"/>
            </a:br>
            <a:r>
              <a:rPr lang="en-US" sz="3100" dirty="0" smtClean="0">
                <a:solidFill>
                  <a:schemeClr val="accent1">
                    <a:lumMod val="60000"/>
                    <a:lumOff val="40000"/>
                  </a:schemeClr>
                </a:solidFill>
              </a:rPr>
              <a:t>Overview of DOE Activities</a:t>
            </a:r>
            <a:endParaRPr lang="en-US" sz="3100" dirty="0"/>
          </a:p>
        </p:txBody>
      </p:sp>
      <p:sp>
        <p:nvSpPr>
          <p:cNvPr id="122882" name="Content Placeholder 2"/>
          <p:cNvSpPr>
            <a:spLocks noGrp="1"/>
          </p:cNvSpPr>
          <p:nvPr>
            <p:ph idx="1"/>
          </p:nvPr>
        </p:nvSpPr>
        <p:spPr>
          <a:xfrm>
            <a:off x="381000" y="1447800"/>
            <a:ext cx="8305800" cy="4525963"/>
          </a:xfrm>
        </p:spPr>
        <p:txBody>
          <a:bodyPr/>
          <a:lstStyle/>
          <a:p>
            <a:pPr eaLnBrk="1" hangingPunct="1">
              <a:buFont typeface="Arial" charset="0"/>
              <a:buNone/>
            </a:pPr>
            <a:r>
              <a:rPr lang="en-US" sz="1800" b="1" u="sng" smtClean="0"/>
              <a:t>ROADMAP STRATEGY</a:t>
            </a:r>
          </a:p>
          <a:p>
            <a:pPr eaLnBrk="1" hangingPunct="1"/>
            <a:r>
              <a:rPr lang="en-US" sz="1800" b="1" smtClean="0"/>
              <a:t>Build a Culture of Security</a:t>
            </a:r>
          </a:p>
          <a:p>
            <a:pPr lvl="1" eaLnBrk="1" hangingPunct="1"/>
            <a:r>
              <a:rPr lang="en-US" sz="1600" smtClean="0"/>
              <a:t>Cyber security practices are reflexive and expected among all  energy sector stakeholders</a:t>
            </a:r>
          </a:p>
          <a:p>
            <a:pPr eaLnBrk="1" hangingPunct="1"/>
            <a:r>
              <a:rPr lang="en-US" sz="1800" b="1" smtClean="0"/>
              <a:t>Assess and Monitor Risk</a:t>
            </a:r>
          </a:p>
          <a:p>
            <a:pPr lvl="1" eaLnBrk="1" hangingPunct="1"/>
            <a:r>
              <a:rPr lang="en-US" sz="1600" smtClean="0"/>
              <a:t>Continuous security state monitoring of all energy delivery system architecture levels and across cyber-physical domains is widely adopted by energy sector asset owners and operators</a:t>
            </a:r>
          </a:p>
          <a:p>
            <a:pPr eaLnBrk="1" hangingPunct="1"/>
            <a:r>
              <a:rPr lang="en-US" sz="1800" b="1" smtClean="0"/>
              <a:t>Develop and Implement New Protective Measures to Reduce Risk</a:t>
            </a:r>
          </a:p>
          <a:p>
            <a:pPr lvl="1" eaLnBrk="1" hangingPunct="1"/>
            <a:r>
              <a:rPr lang="en-US" sz="1600" smtClean="0"/>
              <a:t>Next-generation energy delivery system architectures provide “defense in depth” and employ components that are interoperable, extensible, and able to continue operating in a degraded condition during a cyber incident</a:t>
            </a:r>
          </a:p>
          <a:p>
            <a:pPr eaLnBrk="1" hangingPunct="1"/>
            <a:r>
              <a:rPr lang="en-US" sz="1800" b="1" smtClean="0"/>
              <a:t>Manage Incidents </a:t>
            </a:r>
          </a:p>
          <a:p>
            <a:pPr lvl="1" eaLnBrk="1" hangingPunct="1"/>
            <a:r>
              <a:rPr lang="en-US" sz="1600" smtClean="0"/>
              <a:t>Energy sector stakeholders are able to mitigate a cyber incident as it unfolds, quickly return to normal operations, and derive lessons learned from incidents and changes in the energy delivery systems environment</a:t>
            </a:r>
          </a:p>
          <a:p>
            <a:pPr eaLnBrk="1" hangingPunct="1"/>
            <a:r>
              <a:rPr lang="en-US" sz="1800" b="1" smtClean="0"/>
              <a:t>Sustain Security Improvements</a:t>
            </a:r>
          </a:p>
          <a:p>
            <a:pPr lvl="1" eaLnBrk="1" hangingPunct="1"/>
            <a:r>
              <a:rPr lang="en-US" sz="1600" smtClean="0"/>
              <a:t>Collaboration between industry, academia, and government maintains cybersecurity advances</a:t>
            </a:r>
          </a:p>
        </p:txBody>
      </p:sp>
      <p:sp>
        <p:nvSpPr>
          <p:cNvPr id="5" name="Slide Number Placeholder 4"/>
          <p:cNvSpPr>
            <a:spLocks noGrp="1"/>
          </p:cNvSpPr>
          <p:nvPr>
            <p:ph type="sldNum" sz="quarter" idx="12"/>
          </p:nvPr>
        </p:nvSpPr>
        <p:spPr/>
        <p:txBody>
          <a:bodyPr/>
          <a:lstStyle/>
          <a:p>
            <a:pPr>
              <a:defRPr/>
            </a:pPr>
            <a:fld id="{9496394A-C8BB-48A2-8315-C8A8BB4C127E}" type="slidenum">
              <a:rPr lang="en-US" smtClean="0"/>
              <a:pPr>
                <a:defRPr/>
              </a:pPr>
              <a:t>24</a:t>
            </a:fld>
            <a:endParaRPr lang="en-US" dirty="0"/>
          </a:p>
        </p:txBody>
      </p:sp>
      <p:sp>
        <p:nvSpPr>
          <p:cNvPr id="6" name="Date Placeholder 5"/>
          <p:cNvSpPr>
            <a:spLocks noGrp="1"/>
          </p:cNvSpPr>
          <p:nvPr>
            <p:ph type="dt" sz="half" idx="10"/>
          </p:nvPr>
        </p:nvSpPr>
        <p:spPr/>
        <p:txBody>
          <a:bodyPr/>
          <a:lstStyle/>
          <a:p>
            <a:pPr>
              <a:defRPr/>
            </a:pPr>
            <a:r>
              <a:rPr lang="en-US" smtClean="0"/>
              <a:t>11/15/2011 DRAFT</a:t>
            </a:r>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sz="4400" dirty="0" smtClean="0"/>
              <a:t>Cyber Security</a:t>
            </a:r>
            <a:r>
              <a:rPr lang="en-US" dirty="0" smtClean="0"/>
              <a:t/>
            </a:r>
            <a:br>
              <a:rPr lang="en-US" dirty="0" smtClean="0"/>
            </a:br>
            <a:r>
              <a:rPr lang="en-US" sz="3100" dirty="0" smtClean="0">
                <a:solidFill>
                  <a:schemeClr val="accent1">
                    <a:lumMod val="60000"/>
                    <a:lumOff val="40000"/>
                  </a:schemeClr>
                </a:solidFill>
              </a:rPr>
              <a:t>Future Opportunities for Coordination</a:t>
            </a:r>
            <a:endParaRPr lang="en-US" sz="3100" dirty="0"/>
          </a:p>
        </p:txBody>
      </p:sp>
      <p:sp>
        <p:nvSpPr>
          <p:cNvPr id="29699" name="Content Placeholder 2"/>
          <p:cNvSpPr>
            <a:spLocks noGrp="1"/>
          </p:cNvSpPr>
          <p:nvPr>
            <p:ph idx="1"/>
          </p:nvPr>
        </p:nvSpPr>
        <p:spPr>
          <a:xfrm>
            <a:off x="457200" y="4114800"/>
            <a:ext cx="8229600" cy="2209800"/>
          </a:xfrm>
        </p:spPr>
        <p:style>
          <a:lnRef idx="1">
            <a:schemeClr val="accent1"/>
          </a:lnRef>
          <a:fillRef idx="2">
            <a:schemeClr val="accent1"/>
          </a:fillRef>
          <a:effectRef idx="1">
            <a:schemeClr val="accent1"/>
          </a:effectRef>
          <a:fontRef idx="minor">
            <a:schemeClr val="dk1"/>
          </a:fontRef>
        </p:style>
        <p:txBody>
          <a:bodyPr anchor="ctr"/>
          <a:lstStyle/>
          <a:p>
            <a:pPr marL="579438" eaLnBrk="1" hangingPunct="1">
              <a:defRPr/>
            </a:pPr>
            <a:r>
              <a:rPr lang="en-US" sz="1800" dirty="0" smtClean="0"/>
              <a:t>How can communication (and collaboration) amongst energy sector stakeholders be improved?</a:t>
            </a:r>
          </a:p>
          <a:p>
            <a:pPr marL="579438" eaLnBrk="1" hangingPunct="1">
              <a:defRPr/>
            </a:pPr>
            <a:r>
              <a:rPr lang="en-US" sz="1800" dirty="0" smtClean="0"/>
              <a:t>What are some innovative approaches to partnerships?  Do the nature of the partnerships (or stakeholders themselves) change as the power system evolves?</a:t>
            </a:r>
          </a:p>
          <a:p>
            <a:pPr marL="579438" eaLnBrk="1" hangingPunct="1">
              <a:defRPr/>
            </a:pPr>
            <a:r>
              <a:rPr lang="en-US" sz="1800" dirty="0" smtClean="0"/>
              <a:t>This is a continually evolving activity that does not need to be reactive; how can we position ourselves to anticipate and protect?</a:t>
            </a:r>
          </a:p>
        </p:txBody>
      </p:sp>
      <p:sp>
        <p:nvSpPr>
          <p:cNvPr id="5" name="Slide Number Placeholder 4"/>
          <p:cNvSpPr>
            <a:spLocks noGrp="1"/>
          </p:cNvSpPr>
          <p:nvPr>
            <p:ph type="sldNum" sz="quarter" idx="12"/>
          </p:nvPr>
        </p:nvSpPr>
        <p:spPr/>
        <p:txBody>
          <a:bodyPr/>
          <a:lstStyle/>
          <a:p>
            <a:pPr>
              <a:defRPr/>
            </a:pPr>
            <a:fld id="{6266C430-09D3-44F0-8594-9809EC6AADCD}" type="slidenum">
              <a:rPr lang="en-US" smtClean="0"/>
              <a:pPr>
                <a:defRPr/>
              </a:pPr>
              <a:t>25</a:t>
            </a:fld>
            <a:endParaRPr lang="en-US" dirty="0"/>
          </a:p>
        </p:txBody>
      </p:sp>
      <p:sp>
        <p:nvSpPr>
          <p:cNvPr id="116741" name="Rectangle 4"/>
          <p:cNvSpPr>
            <a:spLocks noChangeArrowheads="1"/>
          </p:cNvSpPr>
          <p:nvPr/>
        </p:nvSpPr>
        <p:spPr bwMode="auto">
          <a:xfrm>
            <a:off x="2819400" y="1676400"/>
            <a:ext cx="5334000" cy="2286000"/>
          </a:xfrm>
          <a:prstGeom prst="rect">
            <a:avLst/>
          </a:prstGeom>
          <a:noFill/>
          <a:ln w="9525">
            <a:noFill/>
            <a:miter lim="800000"/>
            <a:headEnd/>
            <a:tailEnd/>
          </a:ln>
        </p:spPr>
        <p:txBody>
          <a:bodyPr/>
          <a:lstStyle/>
          <a:p>
            <a:pPr marL="234950" indent="-234950" eaLnBrk="0" hangingPunct="0">
              <a:spcBef>
                <a:spcPct val="40000"/>
              </a:spcBef>
              <a:buClr>
                <a:srgbClr val="000000"/>
              </a:buClr>
              <a:buSzPct val="100000"/>
              <a:buFont typeface="Wingdings" pitchFamily="2" charset="2"/>
              <a:buChar char="q"/>
              <a:defRPr/>
            </a:pPr>
            <a:r>
              <a:rPr lang="en-US" sz="1600" dirty="0">
                <a:latin typeface="+mn-lt"/>
              </a:rPr>
              <a:t>Energy Sector’s </a:t>
            </a:r>
            <a:r>
              <a:rPr lang="en-US" sz="1600" dirty="0">
                <a:solidFill>
                  <a:srgbClr val="000000"/>
                </a:solidFill>
                <a:latin typeface="+mn-lt"/>
              </a:rPr>
              <a:t>synthesis of critical control system security challenges, R&amp;D needs, and implementation milestones</a:t>
            </a:r>
          </a:p>
          <a:p>
            <a:pPr marL="234950" indent="-234950" eaLnBrk="0" hangingPunct="0">
              <a:spcBef>
                <a:spcPct val="40000"/>
              </a:spcBef>
              <a:buClr>
                <a:srgbClr val="000000"/>
              </a:buClr>
              <a:buSzPct val="100000"/>
              <a:buFont typeface="Wingdings" pitchFamily="2" charset="2"/>
              <a:buChar char="q"/>
              <a:defRPr/>
            </a:pPr>
            <a:r>
              <a:rPr lang="en-US" sz="1600" dirty="0">
                <a:solidFill>
                  <a:srgbClr val="000000"/>
                </a:solidFill>
                <a:latin typeface="+mn-lt"/>
              </a:rPr>
              <a:t>Provides strategic framework to</a:t>
            </a:r>
          </a:p>
          <a:p>
            <a:pPr marL="687388" lvl="1" indent="-285750" eaLnBrk="0" hangingPunct="0">
              <a:spcBef>
                <a:spcPct val="40000"/>
              </a:spcBef>
              <a:buClr>
                <a:srgbClr val="000000"/>
              </a:buClr>
              <a:buSzPct val="100000"/>
              <a:buFont typeface="Arial" charset="0"/>
              <a:buChar char="–"/>
              <a:defRPr/>
            </a:pPr>
            <a:r>
              <a:rPr lang="en-US" sz="1600" dirty="0">
                <a:solidFill>
                  <a:srgbClr val="000000"/>
                </a:solidFill>
                <a:latin typeface="+mn-lt"/>
              </a:rPr>
              <a:t>align activities to sector needs</a:t>
            </a:r>
          </a:p>
          <a:p>
            <a:pPr marL="687388" lvl="1" indent="-285750" eaLnBrk="0" hangingPunct="0">
              <a:spcBef>
                <a:spcPct val="40000"/>
              </a:spcBef>
              <a:buClr>
                <a:srgbClr val="000000"/>
              </a:buClr>
              <a:buSzPct val="100000"/>
              <a:buFont typeface="Arial" charset="0"/>
              <a:buChar char="–"/>
              <a:defRPr/>
            </a:pPr>
            <a:r>
              <a:rPr lang="en-US" sz="1600" dirty="0">
                <a:solidFill>
                  <a:srgbClr val="000000"/>
                </a:solidFill>
                <a:latin typeface="+mn-lt"/>
              </a:rPr>
              <a:t>coordinate public and private programs; success requires partnership from the start</a:t>
            </a:r>
          </a:p>
          <a:p>
            <a:pPr marL="687388" lvl="1" indent="-285750" eaLnBrk="0" hangingPunct="0">
              <a:spcBef>
                <a:spcPct val="40000"/>
              </a:spcBef>
              <a:buClr>
                <a:srgbClr val="000000"/>
              </a:buClr>
              <a:buSzPct val="100000"/>
              <a:buFont typeface="Arial" charset="0"/>
              <a:buChar char="–"/>
              <a:defRPr/>
            </a:pPr>
            <a:r>
              <a:rPr lang="en-US" sz="1600" dirty="0">
                <a:solidFill>
                  <a:srgbClr val="000000"/>
                </a:solidFill>
                <a:latin typeface="+mn-lt"/>
              </a:rPr>
              <a:t>stimulate investments in control systems security</a:t>
            </a:r>
          </a:p>
        </p:txBody>
      </p:sp>
      <p:pic>
        <p:nvPicPr>
          <p:cNvPr id="124933" name="Picture 6"/>
          <p:cNvPicPr>
            <a:picLocks noChangeAspect="1" noChangeArrowheads="1"/>
          </p:cNvPicPr>
          <p:nvPr/>
        </p:nvPicPr>
        <p:blipFill>
          <a:blip r:embed="rId3" cstate="print"/>
          <a:srcRect/>
          <a:stretch>
            <a:fillRect/>
          </a:stretch>
        </p:blipFill>
        <p:spPr bwMode="auto">
          <a:xfrm>
            <a:off x="914400" y="1676400"/>
            <a:ext cx="1752600" cy="2262188"/>
          </a:xfrm>
          <a:prstGeom prst="rect">
            <a:avLst/>
          </a:prstGeom>
          <a:noFill/>
          <a:ln w="9525">
            <a:noFill/>
            <a:miter lim="800000"/>
            <a:headEnd/>
            <a:tailEnd/>
          </a:ln>
        </p:spPr>
      </p:pic>
      <p:sp>
        <p:nvSpPr>
          <p:cNvPr id="7" name="Date Placeholder 6"/>
          <p:cNvSpPr>
            <a:spLocks noGrp="1"/>
          </p:cNvSpPr>
          <p:nvPr>
            <p:ph type="dt" sz="half" idx="10"/>
          </p:nvPr>
        </p:nvSpPr>
        <p:spPr/>
        <p:txBody>
          <a:bodyPr/>
          <a:lstStyle/>
          <a:p>
            <a:pPr>
              <a:defRPr/>
            </a:pPr>
            <a:r>
              <a:rPr lang="en-US" smtClean="0"/>
              <a:t>11/15/2011 DRAFT</a:t>
            </a:r>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5"/>
          <p:cNvSpPr>
            <a:spLocks noGrp="1"/>
          </p:cNvSpPr>
          <p:nvPr>
            <p:ph type="title" idx="4294967295"/>
          </p:nvPr>
        </p:nvSpPr>
        <p:spPr/>
        <p:txBody>
          <a:bodyPr rtlCol="0">
            <a:normAutofit/>
          </a:bodyPr>
          <a:lstStyle/>
          <a:p>
            <a:pPr eaLnBrk="1" fontAlgn="auto" hangingPunct="1">
              <a:spcAft>
                <a:spcPts val="0"/>
              </a:spcAft>
              <a:defRPr/>
            </a:pPr>
            <a:r>
              <a:rPr lang="en-US" sz="4000" b="1" kern="1200" dirty="0">
                <a:solidFill>
                  <a:schemeClr val="accent1"/>
                </a:solidFill>
              </a:rPr>
              <a:t>Energy Storage</a:t>
            </a:r>
            <a:br>
              <a:rPr lang="en-US" sz="4000" b="1" kern="1200" dirty="0">
                <a:solidFill>
                  <a:schemeClr val="accent1"/>
                </a:solidFill>
              </a:rPr>
            </a:br>
            <a:r>
              <a:rPr lang="en-US" sz="2800" b="1" kern="1200" dirty="0">
                <a:solidFill>
                  <a:schemeClr val="accent1">
                    <a:lumMod val="60000"/>
                    <a:lumOff val="40000"/>
                  </a:schemeClr>
                </a:solidFill>
              </a:rPr>
              <a:t>SC </a:t>
            </a:r>
            <a:r>
              <a:rPr lang="en-US" sz="2800" b="1" kern="1200" dirty="0">
                <a:solidFill>
                  <a:schemeClr val="accent1">
                    <a:lumMod val="60000"/>
                    <a:lumOff val="40000"/>
                  </a:schemeClr>
                </a:solidFill>
                <a:sym typeface="Wingdings"/>
              </a:rPr>
              <a:t> OE  EERE  ARPA-E</a:t>
            </a:r>
            <a:endParaRPr lang="en-US" sz="2800" b="1" kern="1200" dirty="0">
              <a:solidFill>
                <a:schemeClr val="accent1">
                  <a:lumMod val="60000"/>
                  <a:lumOff val="40000"/>
                </a:schemeClr>
              </a:solidFill>
            </a:endParaRPr>
          </a:p>
        </p:txBody>
      </p:sp>
      <p:sp>
        <p:nvSpPr>
          <p:cNvPr id="2051" name="Content Placeholder 5"/>
          <p:cNvSpPr>
            <a:spLocks noGrp="1"/>
          </p:cNvSpPr>
          <p:nvPr>
            <p:ph idx="4294967295"/>
          </p:nvPr>
        </p:nvSpPr>
        <p:spPr>
          <a:xfrm>
            <a:off x="457200" y="1600200"/>
            <a:ext cx="3886200" cy="2286000"/>
          </a:xfrm>
        </p:spPr>
        <p:style>
          <a:lnRef idx="1">
            <a:schemeClr val="accent1"/>
          </a:lnRef>
          <a:fillRef idx="2">
            <a:schemeClr val="accent1"/>
          </a:fillRef>
          <a:effectRef idx="1">
            <a:schemeClr val="accent1"/>
          </a:effectRef>
          <a:fontRef idx="minor">
            <a:schemeClr val="dk1"/>
          </a:fontRef>
        </p:style>
        <p:txBody>
          <a:bodyPr/>
          <a:lstStyle/>
          <a:p>
            <a:pPr eaLnBrk="1" hangingPunct="1">
              <a:buFont typeface="Arial" pitchFamily="34" charset="0"/>
              <a:buNone/>
              <a:defRPr/>
            </a:pPr>
            <a:r>
              <a:rPr lang="en-US" sz="1800" b="1" kern="1200" dirty="0">
                <a:solidFill>
                  <a:schemeClr val="tx2"/>
                </a:solidFill>
              </a:rPr>
              <a:t>What’s the challenge?</a:t>
            </a:r>
          </a:p>
          <a:p>
            <a:pPr indent="-228600" eaLnBrk="1" hangingPunct="1">
              <a:defRPr/>
            </a:pPr>
            <a:r>
              <a:rPr lang="en-US" sz="1600" kern="1200" dirty="0">
                <a:solidFill>
                  <a:schemeClr val="tx2"/>
                </a:solidFill>
              </a:rPr>
              <a:t>Costs of energy storage systems</a:t>
            </a:r>
          </a:p>
          <a:p>
            <a:pPr lvl="1" indent="-228600" eaLnBrk="1" hangingPunct="1">
              <a:defRPr/>
            </a:pPr>
            <a:r>
              <a:rPr lang="en-US" sz="1600" kern="1200" dirty="0">
                <a:solidFill>
                  <a:schemeClr val="tx2"/>
                </a:solidFill>
              </a:rPr>
              <a:t>Cost/Benefit ratio too low</a:t>
            </a:r>
          </a:p>
          <a:p>
            <a:pPr indent="-228600" eaLnBrk="1" hangingPunct="1">
              <a:defRPr/>
            </a:pPr>
            <a:r>
              <a:rPr lang="en-US" sz="1600" kern="1200" dirty="0">
                <a:solidFill>
                  <a:schemeClr val="tx2"/>
                </a:solidFill>
              </a:rPr>
              <a:t>Lack of data for projects</a:t>
            </a:r>
          </a:p>
          <a:p>
            <a:pPr lvl="1" indent="-228600" eaLnBrk="1" hangingPunct="1">
              <a:defRPr/>
            </a:pPr>
            <a:r>
              <a:rPr lang="en-US" sz="1600" kern="1200" dirty="0">
                <a:solidFill>
                  <a:schemeClr val="tx2"/>
                </a:solidFill>
              </a:rPr>
              <a:t>Questions about reliability</a:t>
            </a:r>
          </a:p>
          <a:p>
            <a:pPr indent="-228600" eaLnBrk="1" hangingPunct="1">
              <a:defRPr/>
            </a:pPr>
            <a:r>
              <a:rPr lang="en-US" sz="1600" kern="1200" dirty="0">
                <a:solidFill>
                  <a:schemeClr val="tx2"/>
                </a:solidFill>
              </a:rPr>
              <a:t>Utilities are generally conservative</a:t>
            </a:r>
          </a:p>
          <a:p>
            <a:pPr indent="-228600" eaLnBrk="1" hangingPunct="1">
              <a:defRPr/>
            </a:pPr>
            <a:r>
              <a:rPr lang="en-US" sz="1600" kern="1200" dirty="0">
                <a:solidFill>
                  <a:schemeClr val="tx2"/>
                </a:solidFill>
              </a:rPr>
              <a:t>Regulatory treatment of energy storage</a:t>
            </a:r>
          </a:p>
        </p:txBody>
      </p:sp>
      <p:sp>
        <p:nvSpPr>
          <p:cNvPr id="5" name="Slide Number Placeholder 4"/>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ED57CCFB-C5AB-4B40-B502-F63F1E4739AC}" type="slidenum">
              <a:rPr lang="en-US" sz="1200">
                <a:solidFill>
                  <a:prstClr val="black">
                    <a:tint val="75000"/>
                  </a:prstClr>
                </a:solidFill>
                <a:latin typeface="+mn-lt"/>
                <a:cs typeface="+mn-cs"/>
              </a:rPr>
              <a:pPr algn="r" fontAlgn="auto">
                <a:spcBef>
                  <a:spcPts val="0"/>
                </a:spcBef>
                <a:spcAft>
                  <a:spcPts val="0"/>
                </a:spcAft>
                <a:defRPr/>
              </a:pPr>
              <a:t>26</a:t>
            </a:fld>
            <a:endParaRPr lang="en-US" sz="1200">
              <a:solidFill>
                <a:prstClr val="black">
                  <a:tint val="75000"/>
                </a:prstClr>
              </a:solidFill>
              <a:latin typeface="+mn-lt"/>
              <a:cs typeface="+mn-cs"/>
            </a:endParaRPr>
          </a:p>
        </p:txBody>
      </p:sp>
      <p:sp>
        <p:nvSpPr>
          <p:cNvPr id="9" name="Content Placeholder 5"/>
          <p:cNvSpPr txBox="1">
            <a:spLocks/>
          </p:cNvSpPr>
          <p:nvPr/>
        </p:nvSpPr>
        <p:spPr>
          <a:xfrm>
            <a:off x="457200" y="4038600"/>
            <a:ext cx="3886200" cy="2286000"/>
          </a:xfrm>
          <a:prstGeom prst="rect">
            <a:avLst/>
          </a:prstGeom>
          <a:ln/>
        </p:spPr>
        <p:style>
          <a:lnRef idx="1">
            <a:schemeClr val="accent1"/>
          </a:lnRef>
          <a:fillRef idx="2">
            <a:schemeClr val="accent1"/>
          </a:fillRef>
          <a:effectRef idx="1">
            <a:schemeClr val="accent1"/>
          </a:effectRef>
          <a:fontRef idx="minor">
            <a:schemeClr val="dk1"/>
          </a:fontRef>
        </p:style>
        <p:txBody>
          <a:bodyPr/>
          <a:lstStyle/>
          <a:p>
            <a:pPr marL="342900" indent="-342900">
              <a:spcBef>
                <a:spcPct val="20000"/>
              </a:spcBef>
              <a:defRPr/>
            </a:pPr>
            <a:r>
              <a:rPr lang="en-US" b="1" dirty="0">
                <a:solidFill>
                  <a:srgbClr val="1F497D"/>
                </a:solidFill>
              </a:rPr>
              <a:t>Need for coordination?</a:t>
            </a:r>
          </a:p>
          <a:p>
            <a:pPr marL="342900" indent="-228600">
              <a:spcBef>
                <a:spcPct val="20000"/>
              </a:spcBef>
              <a:buFont typeface="Arial" pitchFamily="34" charset="0"/>
              <a:buChar char="•"/>
              <a:defRPr/>
            </a:pPr>
            <a:r>
              <a:rPr lang="en-US" sz="1600" dirty="0">
                <a:solidFill>
                  <a:srgbClr val="1F497D"/>
                </a:solidFill>
              </a:rPr>
              <a:t>Building effective public–private partnerships to achieve RD&amp;D goals</a:t>
            </a:r>
          </a:p>
          <a:p>
            <a:pPr marL="342900" indent="-228600">
              <a:spcBef>
                <a:spcPct val="20000"/>
              </a:spcBef>
              <a:buFont typeface="Arial" pitchFamily="34" charset="0"/>
              <a:buChar char="•"/>
              <a:defRPr/>
            </a:pPr>
            <a:r>
              <a:rPr lang="en-US" sz="1600" dirty="0">
                <a:solidFill>
                  <a:srgbClr val="1F497D"/>
                </a:solidFill>
              </a:rPr>
              <a:t>Complementary approaches needed to accelerate breakthroughs</a:t>
            </a:r>
          </a:p>
          <a:p>
            <a:pPr marL="742950" lvl="1" indent="-285750">
              <a:spcBef>
                <a:spcPct val="20000"/>
              </a:spcBef>
              <a:buFont typeface="Arial" charset="0"/>
              <a:buChar char="–"/>
              <a:defRPr/>
            </a:pPr>
            <a:r>
              <a:rPr lang="en-US" sz="1600" dirty="0">
                <a:solidFill>
                  <a:srgbClr val="1F497D"/>
                </a:solidFill>
              </a:rPr>
              <a:t>Basic electrochemistry</a:t>
            </a:r>
          </a:p>
          <a:p>
            <a:pPr marL="742950" lvl="1" indent="-285750">
              <a:spcBef>
                <a:spcPct val="20000"/>
              </a:spcBef>
              <a:buFont typeface="Arial" charset="0"/>
              <a:buChar char="–"/>
              <a:defRPr/>
            </a:pPr>
            <a:r>
              <a:rPr lang="en-US" sz="1600" dirty="0">
                <a:solidFill>
                  <a:srgbClr val="1F497D"/>
                </a:solidFill>
              </a:rPr>
              <a:t>Device development</a:t>
            </a:r>
          </a:p>
          <a:p>
            <a:pPr marL="742950" lvl="1" indent="-285750">
              <a:spcBef>
                <a:spcPct val="20000"/>
              </a:spcBef>
              <a:buFont typeface="Arial" charset="0"/>
              <a:buChar char="–"/>
              <a:defRPr/>
            </a:pPr>
            <a:r>
              <a:rPr lang="en-US" sz="1600" dirty="0">
                <a:solidFill>
                  <a:srgbClr val="1F497D"/>
                </a:solidFill>
              </a:rPr>
              <a:t>Bench and field testing of systems</a:t>
            </a:r>
          </a:p>
        </p:txBody>
      </p:sp>
      <p:sp>
        <p:nvSpPr>
          <p:cNvPr id="2055" name="Content Placeholder 5"/>
          <p:cNvSpPr txBox="1">
            <a:spLocks/>
          </p:cNvSpPr>
          <p:nvPr/>
        </p:nvSpPr>
        <p:spPr bwMode="auto">
          <a:xfrm>
            <a:off x="4800600" y="1600200"/>
            <a:ext cx="3886200" cy="228600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lstStyle/>
          <a:p>
            <a:pPr marL="342900" indent="-342900">
              <a:spcBef>
                <a:spcPct val="20000"/>
              </a:spcBef>
              <a:defRPr/>
            </a:pPr>
            <a:r>
              <a:rPr lang="en-US" b="1" dirty="0">
                <a:solidFill>
                  <a:srgbClr val="1F497D"/>
                </a:solidFill>
              </a:rPr>
              <a:t>Where are we today?</a:t>
            </a:r>
          </a:p>
          <a:p>
            <a:pPr marL="342900" indent="-228600">
              <a:spcBef>
                <a:spcPct val="20000"/>
              </a:spcBef>
              <a:buFont typeface="Arial" pitchFamily="34" charset="0"/>
              <a:buChar char="•"/>
              <a:defRPr/>
            </a:pPr>
            <a:r>
              <a:rPr lang="en-US" sz="1600" dirty="0">
                <a:solidFill>
                  <a:srgbClr val="1F497D"/>
                </a:solidFill>
              </a:rPr>
              <a:t>Energy storage is utilized in the grid primarily for diurnal energy storage (primarily pumped hydroelectric plants)</a:t>
            </a:r>
          </a:p>
          <a:p>
            <a:pPr marL="342900" indent="-228600">
              <a:spcBef>
                <a:spcPct val="20000"/>
              </a:spcBef>
              <a:buFont typeface="Arial" pitchFamily="34" charset="0"/>
              <a:buChar char="•"/>
              <a:defRPr/>
            </a:pPr>
            <a:r>
              <a:rPr lang="en-US" sz="1600" dirty="0">
                <a:solidFill>
                  <a:srgbClr val="1F497D"/>
                </a:solidFill>
              </a:rPr>
              <a:t>16 ARRA demonstration projects </a:t>
            </a:r>
          </a:p>
          <a:p>
            <a:pPr marL="342900" indent="-228600">
              <a:spcBef>
                <a:spcPct val="20000"/>
              </a:spcBef>
              <a:buFont typeface="Arial" pitchFamily="34" charset="0"/>
              <a:buChar char="•"/>
              <a:defRPr/>
            </a:pPr>
            <a:r>
              <a:rPr lang="en-US" sz="1600" dirty="0">
                <a:solidFill>
                  <a:srgbClr val="1F497D"/>
                </a:solidFill>
              </a:rPr>
              <a:t>New technology being developed – advanced batteries, flow batteries, flywheels</a:t>
            </a:r>
          </a:p>
        </p:txBody>
      </p:sp>
      <p:sp>
        <p:nvSpPr>
          <p:cNvPr id="11" name="Content Placeholder 5"/>
          <p:cNvSpPr txBox="1">
            <a:spLocks/>
          </p:cNvSpPr>
          <p:nvPr/>
        </p:nvSpPr>
        <p:spPr>
          <a:xfrm>
            <a:off x="4800600" y="4038600"/>
            <a:ext cx="3886200" cy="2286000"/>
          </a:xfrm>
          <a:prstGeom prst="rect">
            <a:avLst/>
          </a:prstGeom>
          <a:ln/>
        </p:spPr>
        <p:style>
          <a:lnRef idx="1">
            <a:schemeClr val="accent1"/>
          </a:lnRef>
          <a:fillRef idx="2">
            <a:schemeClr val="accent1"/>
          </a:fillRef>
          <a:effectRef idx="1">
            <a:schemeClr val="accent1"/>
          </a:effectRef>
          <a:fontRef idx="minor">
            <a:schemeClr val="dk1"/>
          </a:fontRef>
        </p:style>
        <p:txBody>
          <a:bodyPr/>
          <a:lstStyle/>
          <a:p>
            <a:pPr marL="342900" indent="-342900">
              <a:spcBef>
                <a:spcPct val="20000"/>
              </a:spcBef>
              <a:defRPr/>
            </a:pPr>
            <a:r>
              <a:rPr lang="en-US" b="1" dirty="0">
                <a:solidFill>
                  <a:srgbClr val="1F497D"/>
                </a:solidFill>
              </a:rPr>
              <a:t>Where are we going?</a:t>
            </a:r>
          </a:p>
          <a:p>
            <a:pPr marL="342900" indent="-228600">
              <a:spcBef>
                <a:spcPct val="20000"/>
              </a:spcBef>
              <a:buFont typeface="Arial" charset="0"/>
              <a:buChar char="•"/>
              <a:defRPr/>
            </a:pPr>
            <a:r>
              <a:rPr lang="en-US" sz="1600" dirty="0">
                <a:solidFill>
                  <a:srgbClr val="1F497D"/>
                </a:solidFill>
              </a:rPr>
              <a:t>Reduce grid storage costs 30% by 2015</a:t>
            </a:r>
          </a:p>
          <a:p>
            <a:pPr marL="342900" indent="-228600">
              <a:spcBef>
                <a:spcPct val="20000"/>
              </a:spcBef>
              <a:buFont typeface="Arial" charset="0"/>
              <a:buChar char="•"/>
              <a:defRPr/>
            </a:pPr>
            <a:r>
              <a:rPr lang="en-US" sz="1600" dirty="0">
                <a:solidFill>
                  <a:srgbClr val="1F497D"/>
                </a:solidFill>
              </a:rPr>
              <a:t>Develop multiple commercial technologies for multiple applications</a:t>
            </a:r>
          </a:p>
          <a:p>
            <a:pPr marL="342900" indent="-228600">
              <a:spcBef>
                <a:spcPct val="20000"/>
              </a:spcBef>
              <a:buFont typeface="Arial" charset="0"/>
              <a:buChar char="•"/>
              <a:defRPr/>
            </a:pPr>
            <a:r>
              <a:rPr lang="en-US" sz="1600" dirty="0">
                <a:solidFill>
                  <a:srgbClr val="1F497D"/>
                </a:solidFill>
              </a:rPr>
              <a:t>Develop new materials and technologies to revolutionize energy storage</a:t>
            </a:r>
          </a:p>
          <a:p>
            <a:pPr marL="342900" indent="-228600">
              <a:spcBef>
                <a:spcPct val="20000"/>
              </a:spcBef>
              <a:buFont typeface="Arial" charset="0"/>
              <a:buChar char="•"/>
              <a:defRPr/>
            </a:pPr>
            <a:r>
              <a:rPr lang="en-US" sz="1600" dirty="0">
                <a:solidFill>
                  <a:srgbClr val="1F497D"/>
                </a:solidFill>
              </a:rPr>
              <a:t>Develop value proposition for storage applications</a:t>
            </a:r>
          </a:p>
        </p:txBody>
      </p:sp>
      <p:sp>
        <p:nvSpPr>
          <p:cNvPr id="13" name="Slide Number Placeholder 12"/>
          <p:cNvSpPr>
            <a:spLocks noGrp="1"/>
          </p:cNvSpPr>
          <p:nvPr>
            <p:ph type="sldNum" sz="quarter" idx="12"/>
          </p:nvPr>
        </p:nvSpPr>
        <p:spPr/>
        <p:txBody>
          <a:bodyPr/>
          <a:lstStyle/>
          <a:p>
            <a:pPr>
              <a:defRPr/>
            </a:pPr>
            <a:fld id="{EEA6EE03-8D6C-4AE1-BCAA-A81734F17550}" type="slidenum">
              <a:rPr lang="en-US" smtClean="0"/>
              <a:pPr>
                <a:defRPr/>
              </a:pPr>
              <a:t>26</a:t>
            </a:fld>
            <a:endParaRPr lang="en-US"/>
          </a:p>
        </p:txBody>
      </p:sp>
      <p:sp>
        <p:nvSpPr>
          <p:cNvPr id="10" name="Date Placeholder 9"/>
          <p:cNvSpPr>
            <a:spLocks noGrp="1"/>
          </p:cNvSpPr>
          <p:nvPr>
            <p:ph type="dt" sz="half" idx="10"/>
          </p:nvPr>
        </p:nvSpPr>
        <p:spPr/>
        <p:txBody>
          <a:bodyPr/>
          <a:lstStyle/>
          <a:p>
            <a:pPr>
              <a:defRPr/>
            </a:pPr>
            <a:r>
              <a:rPr lang="en-US" smtClean="0"/>
              <a:t>11/15/2011 DRAFT</a:t>
            </a:r>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152400"/>
            <a:ext cx="8229600" cy="1143000"/>
          </a:xfrm>
        </p:spPr>
        <p:txBody>
          <a:bodyPr rtlCol="0">
            <a:noAutofit/>
          </a:bodyPr>
          <a:lstStyle/>
          <a:p>
            <a:pPr eaLnBrk="1" fontAlgn="auto" hangingPunct="1">
              <a:spcAft>
                <a:spcPts val="0"/>
              </a:spcAft>
              <a:defRPr/>
            </a:pPr>
            <a:r>
              <a:rPr lang="en-US" sz="4000" b="1" kern="1200" dirty="0">
                <a:solidFill>
                  <a:schemeClr val="accent1"/>
                </a:solidFill>
              </a:rPr>
              <a:t>Energy Storage</a:t>
            </a:r>
            <a:br>
              <a:rPr lang="en-US" sz="4000" b="1" kern="1200" dirty="0">
                <a:solidFill>
                  <a:schemeClr val="accent1"/>
                </a:solidFill>
              </a:rPr>
            </a:br>
            <a:r>
              <a:rPr lang="en-US" sz="2800" b="1" kern="1200" dirty="0">
                <a:solidFill>
                  <a:schemeClr val="accent1">
                    <a:lumMod val="60000"/>
                    <a:lumOff val="40000"/>
                  </a:schemeClr>
                </a:solidFill>
              </a:rPr>
              <a:t>Overview of DOE Activities</a:t>
            </a:r>
            <a:endParaRPr lang="en-US" sz="2800" b="1" kern="1200" dirty="0">
              <a:solidFill>
                <a:schemeClr val="accent1"/>
              </a:solidFill>
            </a:endParaRPr>
          </a:p>
        </p:txBody>
      </p:sp>
      <p:sp>
        <p:nvSpPr>
          <p:cNvPr id="129026" name="Content Placeholder 2"/>
          <p:cNvSpPr>
            <a:spLocks noGrp="1"/>
          </p:cNvSpPr>
          <p:nvPr>
            <p:ph idx="4294967295"/>
          </p:nvPr>
        </p:nvSpPr>
        <p:spPr>
          <a:xfrm>
            <a:off x="152400" y="2057400"/>
            <a:ext cx="5334000" cy="4114800"/>
          </a:xfrm>
        </p:spPr>
        <p:txBody>
          <a:bodyPr/>
          <a:lstStyle/>
          <a:p>
            <a:pPr eaLnBrk="1" hangingPunct="1"/>
            <a:r>
              <a:rPr lang="en-US" sz="2000" b="1" smtClean="0"/>
              <a:t>Research</a:t>
            </a:r>
          </a:p>
          <a:p>
            <a:pPr lvl="1" eaLnBrk="1" hangingPunct="1"/>
            <a:r>
              <a:rPr lang="en-US" sz="1800" smtClean="0"/>
              <a:t>Create the next generation of storage technology options based on advanced and nano-formed materials</a:t>
            </a:r>
          </a:p>
          <a:p>
            <a:pPr eaLnBrk="1" hangingPunct="1"/>
            <a:r>
              <a:rPr lang="en-US" sz="2000" b="1" smtClean="0"/>
              <a:t>Demonstration/Deployment</a:t>
            </a:r>
          </a:p>
          <a:p>
            <a:pPr lvl="1" eaLnBrk="1" hangingPunct="1"/>
            <a:r>
              <a:rPr lang="en-US" sz="1800" smtClean="0"/>
              <a:t>Test and demonstrate Energy Storage system technologies</a:t>
            </a:r>
          </a:p>
          <a:p>
            <a:pPr eaLnBrk="1" hangingPunct="1"/>
            <a:r>
              <a:rPr lang="en-US" sz="2000" b="1" smtClean="0"/>
              <a:t>System Analysis</a:t>
            </a:r>
          </a:p>
          <a:p>
            <a:pPr lvl="1" eaLnBrk="1" hangingPunct="1"/>
            <a:r>
              <a:rPr lang="en-US" sz="1800" smtClean="0"/>
              <a:t>Model and simulate energy storage systems to guide development and deployment</a:t>
            </a:r>
          </a:p>
          <a:p>
            <a:pPr eaLnBrk="1" hangingPunct="1"/>
            <a:endParaRPr lang="en-US" sz="2000" smtClean="0"/>
          </a:p>
        </p:txBody>
      </p:sp>
      <p:sp>
        <p:nvSpPr>
          <p:cNvPr id="5" name="Slide Number Placeholder 4"/>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DBFE8A35-A503-4EDE-8AF0-E66058E46969}" type="slidenum">
              <a:rPr lang="en-US" sz="1200">
                <a:solidFill>
                  <a:prstClr val="black">
                    <a:tint val="75000"/>
                  </a:prstClr>
                </a:solidFill>
                <a:latin typeface="+mn-lt"/>
                <a:cs typeface="+mn-cs"/>
              </a:rPr>
              <a:pPr algn="r" fontAlgn="auto">
                <a:spcBef>
                  <a:spcPts val="0"/>
                </a:spcBef>
                <a:spcAft>
                  <a:spcPts val="0"/>
                </a:spcAft>
                <a:defRPr/>
              </a:pPr>
              <a:t>27</a:t>
            </a:fld>
            <a:endParaRPr lang="en-US" sz="1200">
              <a:solidFill>
                <a:prstClr val="black">
                  <a:tint val="75000"/>
                </a:prstClr>
              </a:solidFill>
              <a:latin typeface="+mn-lt"/>
              <a:cs typeface="+mn-cs"/>
            </a:endParaRPr>
          </a:p>
        </p:txBody>
      </p:sp>
      <p:pic>
        <p:nvPicPr>
          <p:cNvPr id="129028" name="Picture 4"/>
          <p:cNvPicPr>
            <a:picLocks noChangeAspect="1" noChangeArrowheads="1"/>
          </p:cNvPicPr>
          <p:nvPr/>
        </p:nvPicPr>
        <p:blipFill>
          <a:blip r:embed="rId3" cstate="print"/>
          <a:srcRect/>
          <a:stretch>
            <a:fillRect/>
          </a:stretch>
        </p:blipFill>
        <p:spPr bwMode="auto">
          <a:xfrm>
            <a:off x="4724400" y="1524000"/>
            <a:ext cx="2543175" cy="1143000"/>
          </a:xfrm>
          <a:prstGeom prst="rect">
            <a:avLst/>
          </a:prstGeom>
          <a:noFill/>
          <a:ln w="9525">
            <a:noFill/>
            <a:miter lim="800000"/>
            <a:headEnd/>
            <a:tailEnd/>
          </a:ln>
        </p:spPr>
      </p:pic>
      <p:pic>
        <p:nvPicPr>
          <p:cNvPr id="129029" name="Picture 3"/>
          <p:cNvPicPr>
            <a:picLocks noChangeAspect="1" noChangeArrowheads="1"/>
          </p:cNvPicPr>
          <p:nvPr/>
        </p:nvPicPr>
        <p:blipFill>
          <a:blip r:embed="rId4" cstate="print"/>
          <a:srcRect/>
          <a:stretch>
            <a:fillRect/>
          </a:stretch>
        </p:blipFill>
        <p:spPr bwMode="auto">
          <a:xfrm>
            <a:off x="4953000" y="5181600"/>
            <a:ext cx="3114675" cy="1114425"/>
          </a:xfrm>
          <a:prstGeom prst="rect">
            <a:avLst/>
          </a:prstGeom>
          <a:noFill/>
          <a:ln w="9525">
            <a:noFill/>
            <a:miter lim="800000"/>
            <a:headEnd/>
            <a:tailEnd/>
          </a:ln>
        </p:spPr>
      </p:pic>
      <p:pic>
        <p:nvPicPr>
          <p:cNvPr id="129030" name="Picture 11"/>
          <p:cNvPicPr>
            <a:picLocks noChangeAspect="1" noChangeArrowheads="1"/>
          </p:cNvPicPr>
          <p:nvPr/>
        </p:nvPicPr>
        <p:blipFill>
          <a:blip r:embed="rId5" cstate="print"/>
          <a:srcRect/>
          <a:stretch>
            <a:fillRect/>
          </a:stretch>
        </p:blipFill>
        <p:spPr bwMode="auto">
          <a:xfrm>
            <a:off x="5791200" y="3124200"/>
            <a:ext cx="2979738" cy="1447800"/>
          </a:xfrm>
          <a:prstGeom prst="rect">
            <a:avLst/>
          </a:prstGeom>
          <a:noFill/>
          <a:ln w="9525">
            <a:noFill/>
            <a:miter lim="800000"/>
            <a:headEnd/>
            <a:tailEnd/>
          </a:ln>
        </p:spPr>
      </p:pic>
      <p:sp>
        <p:nvSpPr>
          <p:cNvPr id="11" name="Slide Number Placeholder 10"/>
          <p:cNvSpPr>
            <a:spLocks noGrp="1"/>
          </p:cNvSpPr>
          <p:nvPr>
            <p:ph type="sldNum" sz="quarter" idx="12"/>
          </p:nvPr>
        </p:nvSpPr>
        <p:spPr/>
        <p:txBody>
          <a:bodyPr/>
          <a:lstStyle/>
          <a:p>
            <a:pPr>
              <a:defRPr/>
            </a:pPr>
            <a:fld id="{DA225D11-CE1D-4E4D-8479-B47FF16DE6C5}" type="slidenum">
              <a:rPr lang="en-US" smtClean="0"/>
              <a:pPr>
                <a:defRPr/>
              </a:pPr>
              <a:t>27</a:t>
            </a:fld>
            <a:endParaRPr lang="en-US"/>
          </a:p>
        </p:txBody>
      </p:sp>
      <p:sp>
        <p:nvSpPr>
          <p:cNvPr id="9" name="Date Placeholder 8"/>
          <p:cNvSpPr>
            <a:spLocks noGrp="1"/>
          </p:cNvSpPr>
          <p:nvPr>
            <p:ph type="dt" sz="half" idx="10"/>
          </p:nvPr>
        </p:nvSpPr>
        <p:spPr/>
        <p:txBody>
          <a:bodyPr/>
          <a:lstStyle/>
          <a:p>
            <a:pPr>
              <a:defRPr/>
            </a:pPr>
            <a:r>
              <a:rPr lang="en-US" smtClean="0"/>
              <a:t>11/15/2011 DRAFT</a:t>
            </a:r>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152400"/>
            <a:ext cx="8229600" cy="1143000"/>
          </a:xfrm>
        </p:spPr>
        <p:txBody>
          <a:bodyPr rtlCol="0">
            <a:normAutofit fontScale="90000"/>
          </a:bodyPr>
          <a:lstStyle/>
          <a:p>
            <a:pPr eaLnBrk="1" fontAlgn="auto" hangingPunct="1">
              <a:spcAft>
                <a:spcPts val="0"/>
              </a:spcAft>
              <a:defRPr/>
            </a:pPr>
            <a:r>
              <a:rPr lang="en-US" b="1" kern="1200" dirty="0">
                <a:solidFill>
                  <a:schemeClr val="accent1"/>
                </a:solidFill>
              </a:rPr>
              <a:t>Energy Storage</a:t>
            </a:r>
            <a:r>
              <a:rPr lang="en-US" sz="4000" b="1" kern="1200" dirty="0">
                <a:solidFill>
                  <a:schemeClr val="accent1"/>
                </a:solidFill>
              </a:rPr>
              <a:t/>
            </a:r>
            <a:br>
              <a:rPr lang="en-US" sz="4000" b="1" kern="1200" dirty="0">
                <a:solidFill>
                  <a:schemeClr val="accent1"/>
                </a:solidFill>
              </a:rPr>
            </a:br>
            <a:r>
              <a:rPr lang="en-US" sz="3100" b="1" kern="1200" dirty="0">
                <a:solidFill>
                  <a:schemeClr val="accent1">
                    <a:lumMod val="60000"/>
                    <a:lumOff val="40000"/>
                  </a:schemeClr>
                </a:solidFill>
              </a:rPr>
              <a:t>Specific Coordinated Examples</a:t>
            </a:r>
            <a:endParaRPr lang="en-US" sz="3100" b="1" kern="1200" dirty="0">
              <a:solidFill>
                <a:schemeClr val="accent1"/>
              </a:solidFill>
            </a:endParaRPr>
          </a:p>
        </p:txBody>
      </p:sp>
      <p:sp>
        <p:nvSpPr>
          <p:cNvPr id="204803" name="Content Placeholder 2"/>
          <p:cNvSpPr>
            <a:spLocks noGrp="1"/>
          </p:cNvSpPr>
          <p:nvPr>
            <p:ph idx="4294967295"/>
          </p:nvPr>
        </p:nvSpPr>
        <p:spPr>
          <a:xfrm>
            <a:off x="228600" y="1447800"/>
            <a:ext cx="8458200" cy="3886200"/>
          </a:xfrm>
        </p:spPr>
        <p:txBody>
          <a:bodyPr numCol="2"/>
          <a:lstStyle/>
          <a:p>
            <a:pPr marL="173038" indent="-173038" eaLnBrk="1" hangingPunct="1">
              <a:lnSpc>
                <a:spcPct val="80000"/>
              </a:lnSpc>
              <a:defRPr/>
            </a:pPr>
            <a:r>
              <a:rPr lang="en-US" sz="1600" b="1" dirty="0"/>
              <a:t>A123 Systems’ </a:t>
            </a:r>
            <a:r>
              <a:rPr lang="en-US" sz="1600" b="1" dirty="0" err="1" smtClean="0"/>
              <a:t>nano</a:t>
            </a:r>
            <a:r>
              <a:rPr lang="en-US" sz="1600" b="1" dirty="0" smtClean="0"/>
              <a:t>-structured </a:t>
            </a:r>
            <a:r>
              <a:rPr lang="en-US" sz="1600" b="1" dirty="0"/>
              <a:t>cathode material for battery applications</a:t>
            </a:r>
          </a:p>
          <a:p>
            <a:pPr marL="457200" lvl="1" indent="-173038" eaLnBrk="1" hangingPunct="1">
              <a:lnSpc>
                <a:spcPct val="80000"/>
              </a:lnSpc>
              <a:defRPr/>
            </a:pPr>
            <a:r>
              <a:rPr lang="en-US" sz="1400" dirty="0"/>
              <a:t>Office of Science sponsored basic research</a:t>
            </a:r>
          </a:p>
          <a:p>
            <a:pPr marL="457200" lvl="1" indent="-173038" eaLnBrk="1" hangingPunct="1">
              <a:lnSpc>
                <a:spcPct val="80000"/>
              </a:lnSpc>
              <a:defRPr/>
            </a:pPr>
            <a:r>
              <a:rPr lang="en-US" sz="1400" dirty="0"/>
              <a:t>BES SBIR grant</a:t>
            </a:r>
          </a:p>
          <a:p>
            <a:pPr marL="457200" lvl="1" indent="-173038" eaLnBrk="1" hangingPunct="1">
              <a:lnSpc>
                <a:spcPct val="80000"/>
              </a:lnSpc>
              <a:defRPr/>
            </a:pPr>
            <a:r>
              <a:rPr lang="en-US" sz="1400" dirty="0"/>
              <a:t>EERE grant</a:t>
            </a:r>
          </a:p>
          <a:p>
            <a:pPr marL="457200" lvl="1" indent="-173038" eaLnBrk="1" hangingPunct="1">
              <a:lnSpc>
                <a:spcPct val="80000"/>
              </a:lnSpc>
              <a:defRPr/>
            </a:pPr>
            <a:r>
              <a:rPr lang="en-US" sz="1400" dirty="0" smtClean="0"/>
              <a:t>OE-supported demonstration </a:t>
            </a:r>
            <a:r>
              <a:rPr lang="en-US" sz="1400" dirty="0"/>
              <a:t>project</a:t>
            </a:r>
          </a:p>
          <a:p>
            <a:pPr marL="173038" indent="-173038" eaLnBrk="1" hangingPunct="1">
              <a:lnSpc>
                <a:spcPct val="80000"/>
              </a:lnSpc>
              <a:defRPr/>
            </a:pPr>
            <a:r>
              <a:rPr lang="en-US" sz="1600" b="1" dirty="0"/>
              <a:t>Evaluation of storage to complement renewable generation</a:t>
            </a:r>
          </a:p>
          <a:p>
            <a:pPr marL="457200" lvl="1" indent="-173038" eaLnBrk="1" hangingPunct="1">
              <a:lnSpc>
                <a:spcPct val="80000"/>
              </a:lnSpc>
              <a:defRPr/>
            </a:pPr>
            <a:r>
              <a:rPr lang="en-US" sz="1400" dirty="0" smtClean="0"/>
              <a:t>Grid Level Integration (OE)</a:t>
            </a:r>
            <a:endParaRPr lang="en-US" sz="1400" dirty="0"/>
          </a:p>
          <a:p>
            <a:pPr marL="457200" lvl="1" indent="-173038" eaLnBrk="1" hangingPunct="1">
              <a:lnSpc>
                <a:spcPct val="80000"/>
              </a:lnSpc>
              <a:defRPr/>
            </a:pPr>
            <a:r>
              <a:rPr lang="en-US" sz="1400" dirty="0" smtClean="0"/>
              <a:t>Residential PV (EERE)</a:t>
            </a:r>
            <a:endParaRPr lang="en-US" sz="1600" dirty="0"/>
          </a:p>
          <a:p>
            <a:pPr marL="173038" indent="-173038" eaLnBrk="1" hangingPunct="1">
              <a:lnSpc>
                <a:spcPct val="80000"/>
              </a:lnSpc>
              <a:defRPr/>
            </a:pPr>
            <a:r>
              <a:rPr lang="en-US" sz="1600" b="1" dirty="0"/>
              <a:t>Development of new energy storage technology prototype device</a:t>
            </a:r>
          </a:p>
          <a:p>
            <a:pPr marL="457200" lvl="1" indent="-173038" eaLnBrk="1" hangingPunct="1">
              <a:lnSpc>
                <a:spcPct val="80000"/>
              </a:lnSpc>
              <a:defRPr/>
            </a:pPr>
            <a:r>
              <a:rPr lang="en-US" sz="1400" dirty="0" smtClean="0"/>
              <a:t>High-risk investments (ARPA-E) </a:t>
            </a:r>
            <a:endParaRPr lang="en-US" sz="1400" dirty="0"/>
          </a:p>
          <a:p>
            <a:pPr marL="457200" lvl="1" indent="-173038" eaLnBrk="1" hangingPunct="1">
              <a:lnSpc>
                <a:spcPct val="80000"/>
              </a:lnSpc>
              <a:defRPr/>
            </a:pPr>
            <a:r>
              <a:rPr lang="en-US" sz="1400" dirty="0" smtClean="0"/>
              <a:t>Testing &amp; device development (OE)</a:t>
            </a:r>
          </a:p>
          <a:p>
            <a:pPr marL="57150" indent="-173038" eaLnBrk="1" hangingPunct="1">
              <a:lnSpc>
                <a:spcPct val="80000"/>
              </a:lnSpc>
              <a:defRPr/>
            </a:pPr>
            <a:r>
              <a:rPr lang="en-US" sz="1600" b="1" dirty="0" smtClean="0"/>
              <a:t>Economic </a:t>
            </a:r>
            <a:r>
              <a:rPr lang="en-US" sz="1600" b="1" dirty="0"/>
              <a:t>analysis</a:t>
            </a:r>
          </a:p>
          <a:p>
            <a:pPr marL="457200" lvl="1" indent="-173038" eaLnBrk="1" hangingPunct="1">
              <a:lnSpc>
                <a:spcPct val="80000"/>
              </a:lnSpc>
              <a:defRPr/>
            </a:pPr>
            <a:r>
              <a:rPr lang="en-US" sz="1400" dirty="0" smtClean="0"/>
              <a:t>Grid Benefits (OE)</a:t>
            </a:r>
            <a:endParaRPr lang="en-US" sz="1400" dirty="0"/>
          </a:p>
          <a:p>
            <a:pPr marL="457200" lvl="1" indent="-173038" eaLnBrk="1" hangingPunct="1">
              <a:lnSpc>
                <a:spcPct val="80000"/>
              </a:lnSpc>
              <a:defRPr/>
            </a:pPr>
            <a:r>
              <a:rPr lang="en-US" sz="1400" dirty="0" smtClean="0"/>
              <a:t>Wind Integration (EERE) </a:t>
            </a:r>
            <a:endParaRPr lang="en-US" sz="1400" dirty="0"/>
          </a:p>
          <a:p>
            <a:pPr marL="173038" indent="-173038" eaLnBrk="1" hangingPunct="1">
              <a:lnSpc>
                <a:spcPct val="80000"/>
              </a:lnSpc>
              <a:defRPr/>
            </a:pPr>
            <a:r>
              <a:rPr lang="en-US" sz="1600" b="1" dirty="0"/>
              <a:t>Joint Peer </a:t>
            </a:r>
            <a:r>
              <a:rPr lang="en-US" sz="1600" b="1" dirty="0" smtClean="0"/>
              <a:t>Reviews</a:t>
            </a:r>
            <a:r>
              <a:rPr lang="en-US" sz="1600" dirty="0" smtClean="0"/>
              <a:t> (OE, ARPA-E, SC)</a:t>
            </a:r>
          </a:p>
          <a:p>
            <a:pPr marL="173038" indent="-173038" eaLnBrk="1" hangingPunct="1">
              <a:lnSpc>
                <a:spcPct val="80000"/>
              </a:lnSpc>
              <a:defRPr/>
            </a:pPr>
            <a:r>
              <a:rPr lang="en-US" sz="1600" b="1" kern="1200" dirty="0" smtClean="0"/>
              <a:t>Working with private companies &amp; universities to increase performance </a:t>
            </a:r>
            <a:r>
              <a:rPr lang="en-US" sz="1600" kern="1200" dirty="0" smtClean="0"/>
              <a:t>(OE, ARPA-E)</a:t>
            </a:r>
            <a:endParaRPr lang="en-US" sz="1600" b="1" kern="1200" dirty="0" smtClean="0"/>
          </a:p>
          <a:p>
            <a:pPr marL="458788" lvl="1" indent="-230188" eaLnBrk="1" hangingPunct="1">
              <a:lnSpc>
                <a:spcPct val="80000"/>
              </a:lnSpc>
              <a:defRPr/>
            </a:pPr>
            <a:r>
              <a:rPr lang="en-US" sz="1400" kern="1200" dirty="0" smtClean="0"/>
              <a:t>ARPA-E  working with Boeing  on development of alternative low-cost material to reduce overall flywheel system cost</a:t>
            </a:r>
          </a:p>
          <a:p>
            <a:pPr marL="458788" lvl="1" indent="-230188" eaLnBrk="1" hangingPunct="1">
              <a:lnSpc>
                <a:spcPct val="80000"/>
              </a:lnSpc>
              <a:defRPr/>
            </a:pPr>
            <a:r>
              <a:rPr lang="en-US" sz="1400" kern="1200" dirty="0" smtClean="0"/>
              <a:t>CRADA with East Penn Mfg. to establish </a:t>
            </a:r>
            <a:br>
              <a:rPr lang="en-US" sz="1400" kern="1200" dirty="0" smtClean="0"/>
            </a:br>
            <a:r>
              <a:rPr lang="en-US" sz="1400" kern="1200" dirty="0" smtClean="0"/>
              <a:t>mechanisms of </a:t>
            </a:r>
            <a:r>
              <a:rPr lang="en-US" sz="1400" kern="1200" dirty="0" err="1" smtClean="0"/>
              <a:t>PbC</a:t>
            </a:r>
            <a:r>
              <a:rPr lang="en-US" sz="1400" kern="1200" dirty="0" smtClean="0"/>
              <a:t> battery performance </a:t>
            </a:r>
            <a:br>
              <a:rPr lang="en-US" sz="1400" kern="1200" dirty="0" smtClean="0"/>
            </a:br>
            <a:r>
              <a:rPr lang="en-US" sz="1400" kern="1200" dirty="0" smtClean="0"/>
              <a:t>enhancement</a:t>
            </a:r>
          </a:p>
          <a:p>
            <a:pPr marL="230188" indent="-230188" eaLnBrk="1" hangingPunct="1">
              <a:lnSpc>
                <a:spcPct val="80000"/>
              </a:lnSpc>
              <a:defRPr/>
            </a:pPr>
            <a:r>
              <a:rPr lang="en-US" sz="1600" b="1" kern="1200" dirty="0" smtClean="0"/>
              <a:t>BES exploration of new electrochemical processes &amp; concepts; fundamental </a:t>
            </a:r>
            <a:br>
              <a:rPr lang="en-US" sz="1600" b="1" kern="1200" dirty="0" smtClean="0"/>
            </a:br>
            <a:r>
              <a:rPr lang="en-US" sz="1600" b="1" kern="1200" dirty="0" smtClean="0"/>
              <a:t>materials research</a:t>
            </a:r>
            <a:r>
              <a:rPr lang="en-US" sz="1600" kern="1200" dirty="0" smtClean="0"/>
              <a:t> (SC)</a:t>
            </a:r>
          </a:p>
          <a:p>
            <a:pPr marL="230188" indent="-230188" eaLnBrk="1" hangingPunct="1">
              <a:lnSpc>
                <a:spcPct val="80000"/>
              </a:lnSpc>
              <a:defRPr/>
            </a:pPr>
            <a:r>
              <a:rPr lang="en-US" sz="1600" b="1" kern="1200" dirty="0" smtClean="0"/>
              <a:t>Deployment projects</a:t>
            </a:r>
            <a:r>
              <a:rPr lang="en-US" sz="1600" kern="1200" dirty="0" smtClean="0"/>
              <a:t> (ARPA-E, OE, EERE)</a:t>
            </a:r>
          </a:p>
          <a:p>
            <a:pPr marL="457200" lvl="1" indent="-228600" eaLnBrk="1" hangingPunct="1">
              <a:lnSpc>
                <a:spcPct val="80000"/>
              </a:lnSpc>
              <a:defRPr/>
            </a:pPr>
            <a:r>
              <a:rPr lang="en-US" sz="1400" kern="1200" dirty="0" smtClean="0"/>
              <a:t>PNM Prosperity Energy Storage Project – </a:t>
            </a:r>
            <a:br>
              <a:rPr lang="en-US" sz="1400" kern="1200" dirty="0" smtClean="0"/>
            </a:br>
            <a:r>
              <a:rPr lang="en-US" sz="1400" kern="1200" dirty="0" smtClean="0"/>
              <a:t>Integrated PV + </a:t>
            </a:r>
            <a:r>
              <a:rPr lang="en-US" sz="1400" kern="1200" dirty="0" err="1" smtClean="0"/>
              <a:t>PbC</a:t>
            </a:r>
            <a:r>
              <a:rPr lang="en-US" sz="1400" kern="1200" dirty="0" smtClean="0"/>
              <a:t> Storage</a:t>
            </a:r>
          </a:p>
          <a:p>
            <a:pPr marL="457200" lvl="1" indent="-228600" eaLnBrk="1" hangingPunct="1">
              <a:lnSpc>
                <a:spcPct val="80000"/>
              </a:lnSpc>
              <a:defRPr/>
            </a:pPr>
            <a:r>
              <a:rPr lang="en-US" sz="1400" dirty="0" smtClean="0"/>
              <a:t>Analysis of storage and renewable on the grid</a:t>
            </a:r>
            <a:endParaRPr lang="en-US" sz="1400" kern="1200" dirty="0" smtClean="0"/>
          </a:p>
          <a:p>
            <a:pPr marL="457200" indent="-228600" eaLnBrk="1" hangingPunct="1">
              <a:lnSpc>
                <a:spcPct val="80000"/>
              </a:lnSpc>
              <a:defRPr/>
            </a:pPr>
            <a:endParaRPr lang="en-US" sz="1600" b="1" dirty="0" smtClean="0"/>
          </a:p>
        </p:txBody>
      </p:sp>
      <p:sp>
        <p:nvSpPr>
          <p:cNvPr id="5" name="Slide Number Placeholder 4"/>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46912B57-9E35-4169-AAE3-9A2F461C10AD}" type="slidenum">
              <a:rPr lang="en-US" sz="1200">
                <a:solidFill>
                  <a:prstClr val="black">
                    <a:tint val="75000"/>
                  </a:prstClr>
                </a:solidFill>
                <a:latin typeface="+mn-lt"/>
                <a:cs typeface="+mn-cs"/>
              </a:rPr>
              <a:pPr algn="r" fontAlgn="auto">
                <a:spcBef>
                  <a:spcPts val="0"/>
                </a:spcBef>
                <a:spcAft>
                  <a:spcPts val="0"/>
                </a:spcAft>
                <a:defRPr/>
              </a:pPr>
              <a:t>28</a:t>
            </a:fld>
            <a:endParaRPr lang="en-US" sz="1200">
              <a:solidFill>
                <a:prstClr val="black">
                  <a:tint val="75000"/>
                </a:prstClr>
              </a:solidFill>
              <a:latin typeface="+mn-lt"/>
              <a:cs typeface="+mn-cs"/>
            </a:endParaRPr>
          </a:p>
        </p:txBody>
      </p:sp>
      <p:pic>
        <p:nvPicPr>
          <p:cNvPr id="131076" name="Picture 7" descr="E:\Aerial Picture of PNM Site.jpg"/>
          <p:cNvPicPr>
            <a:picLocks noChangeAspect="1" noChangeArrowheads="1"/>
          </p:cNvPicPr>
          <p:nvPr/>
        </p:nvPicPr>
        <p:blipFill>
          <a:blip r:embed="rId3" cstate="print"/>
          <a:srcRect t="33215"/>
          <a:stretch>
            <a:fillRect/>
          </a:stretch>
        </p:blipFill>
        <p:spPr bwMode="auto">
          <a:xfrm>
            <a:off x="838200" y="5334000"/>
            <a:ext cx="1981200" cy="1236663"/>
          </a:xfrm>
          <a:prstGeom prst="rect">
            <a:avLst/>
          </a:prstGeom>
          <a:noFill/>
          <a:ln w="9525">
            <a:noFill/>
            <a:miter lim="800000"/>
            <a:headEnd/>
            <a:tailEnd/>
          </a:ln>
        </p:spPr>
      </p:pic>
      <p:pic>
        <p:nvPicPr>
          <p:cNvPr id="131077" name="Picture 11" descr="ARPA_E_RingAssembly08.JPG"/>
          <p:cNvPicPr>
            <a:picLocks noChangeAspect="1"/>
          </p:cNvPicPr>
          <p:nvPr/>
        </p:nvPicPr>
        <p:blipFill>
          <a:blip r:embed="rId4" cstate="print"/>
          <a:srcRect l="30746" t="5157" r="27016" b="3226"/>
          <a:stretch>
            <a:fillRect/>
          </a:stretch>
        </p:blipFill>
        <p:spPr bwMode="auto">
          <a:xfrm>
            <a:off x="3657600" y="5181600"/>
            <a:ext cx="1301750" cy="1411288"/>
          </a:xfrm>
          <a:prstGeom prst="rect">
            <a:avLst/>
          </a:prstGeom>
          <a:noFill/>
          <a:ln w="9525">
            <a:noFill/>
            <a:miter lim="800000"/>
            <a:headEnd/>
            <a:tailEnd/>
          </a:ln>
        </p:spPr>
      </p:pic>
      <p:sp>
        <p:nvSpPr>
          <p:cNvPr id="13" name="Slide Number Placeholder 12"/>
          <p:cNvSpPr>
            <a:spLocks noGrp="1"/>
          </p:cNvSpPr>
          <p:nvPr>
            <p:ph type="sldNum" sz="quarter" idx="12"/>
          </p:nvPr>
        </p:nvSpPr>
        <p:spPr/>
        <p:txBody>
          <a:bodyPr/>
          <a:lstStyle/>
          <a:p>
            <a:pPr>
              <a:defRPr/>
            </a:pPr>
            <a:fld id="{6E1A730E-F0F3-46FA-96E6-21FD8FF59A56}" type="slidenum">
              <a:rPr lang="en-US" smtClean="0"/>
              <a:pPr>
                <a:defRPr/>
              </a:pPr>
              <a:t>28</a:t>
            </a:fld>
            <a:endParaRPr lang="en-US"/>
          </a:p>
        </p:txBody>
      </p:sp>
      <p:pic>
        <p:nvPicPr>
          <p:cNvPr id="131079" name="Picture 2"/>
          <p:cNvPicPr>
            <a:picLocks noChangeAspect="1" noChangeArrowheads="1"/>
          </p:cNvPicPr>
          <p:nvPr/>
        </p:nvPicPr>
        <p:blipFill>
          <a:blip r:embed="rId5" cstate="print"/>
          <a:srcRect/>
          <a:stretch>
            <a:fillRect/>
          </a:stretch>
        </p:blipFill>
        <p:spPr bwMode="auto">
          <a:xfrm>
            <a:off x="5410200" y="5105400"/>
            <a:ext cx="2971800" cy="1576388"/>
          </a:xfrm>
          <a:prstGeom prst="rect">
            <a:avLst/>
          </a:prstGeom>
          <a:noFill/>
          <a:ln w="9525">
            <a:noFill/>
            <a:miter lim="800000"/>
            <a:headEnd/>
            <a:tailEnd/>
          </a:ln>
        </p:spPr>
      </p:pic>
      <p:sp>
        <p:nvSpPr>
          <p:cNvPr id="9" name="Date Placeholder 8"/>
          <p:cNvSpPr>
            <a:spLocks noGrp="1"/>
          </p:cNvSpPr>
          <p:nvPr>
            <p:ph type="dt" sz="half" idx="10"/>
          </p:nvPr>
        </p:nvSpPr>
        <p:spPr/>
        <p:txBody>
          <a:bodyPr/>
          <a:lstStyle/>
          <a:p>
            <a:pPr>
              <a:defRPr/>
            </a:pPr>
            <a:r>
              <a:rPr lang="en-US" smtClean="0"/>
              <a:t>11/15/2011 DRAFT</a:t>
            </a:r>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76200"/>
            <a:ext cx="8229600" cy="1143000"/>
          </a:xfrm>
        </p:spPr>
        <p:txBody>
          <a:bodyPr rtlCol="0">
            <a:normAutofit fontScale="90000"/>
          </a:bodyPr>
          <a:lstStyle/>
          <a:p>
            <a:pPr eaLnBrk="1" fontAlgn="auto" hangingPunct="1">
              <a:spcAft>
                <a:spcPts val="0"/>
              </a:spcAft>
              <a:defRPr/>
            </a:pPr>
            <a:r>
              <a:rPr lang="en-US" b="1" kern="1200" dirty="0">
                <a:solidFill>
                  <a:schemeClr val="accent1"/>
                </a:solidFill>
              </a:rPr>
              <a:t>Energy Storage</a:t>
            </a:r>
            <a:r>
              <a:rPr lang="en-US" sz="4000" b="1" kern="1200" dirty="0">
                <a:solidFill>
                  <a:schemeClr val="accent1"/>
                </a:solidFill>
              </a:rPr>
              <a:t/>
            </a:r>
            <a:br>
              <a:rPr lang="en-US" sz="4000" b="1" kern="1200" dirty="0">
                <a:solidFill>
                  <a:schemeClr val="accent1"/>
                </a:solidFill>
              </a:rPr>
            </a:br>
            <a:r>
              <a:rPr lang="en-US" sz="3100" b="1" kern="1200" dirty="0">
                <a:solidFill>
                  <a:schemeClr val="accent1">
                    <a:lumMod val="60000"/>
                    <a:lumOff val="40000"/>
                  </a:schemeClr>
                </a:solidFill>
              </a:rPr>
              <a:t>Future Opportunities for Coordination</a:t>
            </a:r>
            <a:endParaRPr lang="en-US" sz="3100" b="1" kern="1200" dirty="0">
              <a:solidFill>
                <a:schemeClr val="accent1"/>
              </a:solidFill>
            </a:endParaRPr>
          </a:p>
        </p:txBody>
      </p:sp>
      <p:sp>
        <p:nvSpPr>
          <p:cNvPr id="133122" name="Content Placeholder 2"/>
          <p:cNvSpPr>
            <a:spLocks noGrp="1"/>
          </p:cNvSpPr>
          <p:nvPr>
            <p:ph idx="4294967295"/>
          </p:nvPr>
        </p:nvSpPr>
        <p:spPr>
          <a:xfrm>
            <a:off x="3886200" y="1295400"/>
            <a:ext cx="4724400" cy="5059363"/>
          </a:xfrm>
        </p:spPr>
        <p:txBody>
          <a:bodyPr/>
          <a:lstStyle/>
          <a:p>
            <a:pPr eaLnBrk="1" hangingPunct="1">
              <a:buFont typeface="Wingdings" pitchFamily="2" charset="2"/>
              <a:buChar char="q"/>
            </a:pPr>
            <a:r>
              <a:rPr lang="en-US" sz="1600" smtClean="0"/>
              <a:t>Collaborate with SBIR, EFRCs, and through university solicitations, to mine sources of new ideas </a:t>
            </a:r>
          </a:p>
          <a:p>
            <a:pPr eaLnBrk="1" hangingPunct="1">
              <a:buFont typeface="Wingdings" pitchFamily="2" charset="2"/>
              <a:buChar char="q"/>
            </a:pPr>
            <a:r>
              <a:rPr lang="en-US" sz="1600" smtClean="0"/>
              <a:t>Initiate efforts in discovering new materials and chemistries to lead new energy storage technologies</a:t>
            </a:r>
          </a:p>
          <a:p>
            <a:pPr eaLnBrk="1" hangingPunct="1">
              <a:buFont typeface="Wingdings" pitchFamily="2" charset="2"/>
              <a:buChar char="q"/>
            </a:pPr>
            <a:r>
              <a:rPr lang="en-US" sz="1600" smtClean="0"/>
              <a:t>Analyze current demonstration projects</a:t>
            </a:r>
          </a:p>
          <a:p>
            <a:pPr eaLnBrk="1" hangingPunct="1">
              <a:buFont typeface="Wingdings" pitchFamily="2" charset="2"/>
              <a:buChar char="q"/>
            </a:pPr>
            <a:r>
              <a:rPr lang="en-US" sz="1600" smtClean="0"/>
              <a:t>Deploy new demonstration projects</a:t>
            </a:r>
          </a:p>
          <a:p>
            <a:pPr eaLnBrk="1" hangingPunct="1">
              <a:buFont typeface="Wingdings" pitchFamily="2" charset="2"/>
              <a:buChar char="q"/>
            </a:pPr>
            <a:r>
              <a:rPr lang="en-US" sz="1600" smtClean="0"/>
              <a:t>Assess new, promising technologies</a:t>
            </a:r>
          </a:p>
          <a:p>
            <a:pPr eaLnBrk="1" hangingPunct="1">
              <a:buFont typeface="Wingdings" pitchFamily="2" charset="2"/>
              <a:buChar char="q"/>
            </a:pPr>
            <a:r>
              <a:rPr lang="en-US" sz="1600" smtClean="0"/>
              <a:t>Scale up production capacity</a:t>
            </a:r>
          </a:p>
          <a:p>
            <a:pPr eaLnBrk="1" hangingPunct="1">
              <a:buFont typeface="Wingdings" pitchFamily="2" charset="2"/>
              <a:buChar char="q"/>
            </a:pPr>
            <a:r>
              <a:rPr lang="en-US" sz="1600" smtClean="0"/>
              <a:t>Battery/Storage Hub</a:t>
            </a:r>
          </a:p>
          <a:p>
            <a:pPr eaLnBrk="1" hangingPunct="1">
              <a:buFont typeface="Wingdings" pitchFamily="2" charset="2"/>
              <a:buChar char="q"/>
            </a:pPr>
            <a:r>
              <a:rPr lang="en-US" sz="1600" smtClean="0"/>
              <a:t>Grid/Storage Analytical Studies</a:t>
            </a:r>
            <a:endParaRPr lang="en-US" sz="1800" smtClean="0"/>
          </a:p>
        </p:txBody>
      </p:sp>
      <p:sp>
        <p:nvSpPr>
          <p:cNvPr id="5" name="Slide Number Placeholder 4"/>
          <p:cNvSpPr txBox="1">
            <a:spLocks noGrp="1"/>
          </p:cNvSpPr>
          <p:nvPr/>
        </p:nvSpPr>
        <p:spPr>
          <a:xfrm>
            <a:off x="6553200" y="6356350"/>
            <a:ext cx="2133600" cy="365125"/>
          </a:xfrm>
          <a:prstGeom prst="rect">
            <a:avLst/>
          </a:prstGeom>
          <a:noFill/>
        </p:spPr>
        <p:txBody>
          <a:bodyPr anchor="ctr"/>
          <a:lstStyle/>
          <a:p>
            <a:pPr algn="r" fontAlgn="auto">
              <a:spcBef>
                <a:spcPts val="0"/>
              </a:spcBef>
              <a:spcAft>
                <a:spcPts val="0"/>
              </a:spcAft>
              <a:defRPr/>
            </a:pPr>
            <a:fld id="{9B821467-52E6-4C50-AF13-0404BF4440FC}" type="slidenum">
              <a:rPr lang="en-US" sz="1200">
                <a:solidFill>
                  <a:prstClr val="black">
                    <a:tint val="75000"/>
                  </a:prstClr>
                </a:solidFill>
                <a:latin typeface="+mn-lt"/>
                <a:cs typeface="+mn-cs"/>
              </a:rPr>
              <a:pPr algn="r" fontAlgn="auto">
                <a:spcBef>
                  <a:spcPts val="0"/>
                </a:spcBef>
                <a:spcAft>
                  <a:spcPts val="0"/>
                </a:spcAft>
                <a:defRPr/>
              </a:pPr>
              <a:t>29</a:t>
            </a:fld>
            <a:endParaRPr lang="en-US" sz="1200">
              <a:solidFill>
                <a:prstClr val="black">
                  <a:tint val="75000"/>
                </a:prstClr>
              </a:solidFill>
              <a:latin typeface="+mn-lt"/>
              <a:cs typeface="+mn-cs"/>
            </a:endParaRPr>
          </a:p>
        </p:txBody>
      </p:sp>
      <p:sp>
        <p:nvSpPr>
          <p:cNvPr id="6" name="Content Placeholder 2"/>
          <p:cNvSpPr txBox="1">
            <a:spLocks/>
          </p:cNvSpPr>
          <p:nvPr/>
        </p:nvSpPr>
        <p:spPr bwMode="auto">
          <a:xfrm>
            <a:off x="457200" y="4770438"/>
            <a:ext cx="8229600" cy="1630362"/>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nchor="ctr" anchorCtr="1"/>
          <a:lstStyle/>
          <a:p>
            <a:pPr marL="571500" indent="-342900" eaLnBrk="0" hangingPunct="0">
              <a:spcBef>
                <a:spcPct val="20000"/>
              </a:spcBef>
              <a:buFont typeface="Arial" charset="0"/>
              <a:buChar char="•"/>
              <a:defRPr/>
            </a:pPr>
            <a:r>
              <a:rPr lang="en-US" dirty="0">
                <a:solidFill>
                  <a:prstClr val="black"/>
                </a:solidFill>
              </a:rPr>
              <a:t>What analysis should we do to support industry?</a:t>
            </a:r>
          </a:p>
          <a:p>
            <a:pPr marL="571500" indent="-342900" eaLnBrk="0" hangingPunct="0">
              <a:spcBef>
                <a:spcPct val="20000"/>
              </a:spcBef>
              <a:buFont typeface="Arial" charset="0"/>
              <a:buChar char="•"/>
              <a:defRPr/>
            </a:pPr>
            <a:r>
              <a:rPr lang="en-US" dirty="0">
                <a:solidFill>
                  <a:prstClr val="black"/>
                </a:solidFill>
              </a:rPr>
              <a:t>What balance of research, device development, and field testing is appropriate? </a:t>
            </a:r>
          </a:p>
          <a:p>
            <a:pPr marL="571500" indent="-342900" eaLnBrk="0" hangingPunct="0">
              <a:spcBef>
                <a:spcPct val="20000"/>
              </a:spcBef>
              <a:buFont typeface="Arial" pitchFamily="34" charset="0"/>
              <a:buChar char="•"/>
              <a:defRPr/>
            </a:pPr>
            <a:r>
              <a:rPr lang="en-US" dirty="0">
                <a:solidFill>
                  <a:prstClr val="black"/>
                </a:solidFill>
              </a:rPr>
              <a:t>How can we work more closely with industry to bring energy storage to deployment?</a:t>
            </a:r>
          </a:p>
        </p:txBody>
      </p:sp>
      <p:pic>
        <p:nvPicPr>
          <p:cNvPr id="133125" name="Picture 7" descr="Utility Cover.png"/>
          <p:cNvPicPr>
            <a:picLocks noChangeAspect="1"/>
          </p:cNvPicPr>
          <p:nvPr/>
        </p:nvPicPr>
        <p:blipFill>
          <a:blip r:embed="rId3" cstate="print"/>
          <a:srcRect/>
          <a:stretch>
            <a:fillRect/>
          </a:stretch>
        </p:blipFill>
        <p:spPr bwMode="auto">
          <a:xfrm>
            <a:off x="609600" y="1219200"/>
            <a:ext cx="1012825" cy="1308100"/>
          </a:xfrm>
          <a:prstGeom prst="rect">
            <a:avLst/>
          </a:prstGeom>
          <a:noFill/>
          <a:ln w="9525">
            <a:noFill/>
            <a:miter lim="800000"/>
            <a:headEnd/>
            <a:tailEnd/>
          </a:ln>
        </p:spPr>
      </p:pic>
      <p:pic>
        <p:nvPicPr>
          <p:cNvPr id="133126" name="Picture 8" descr="Advanced Materials Cover.png"/>
          <p:cNvPicPr>
            <a:picLocks noChangeAspect="1"/>
          </p:cNvPicPr>
          <p:nvPr/>
        </p:nvPicPr>
        <p:blipFill>
          <a:blip r:embed="rId4" cstate="print"/>
          <a:srcRect/>
          <a:stretch>
            <a:fillRect/>
          </a:stretch>
        </p:blipFill>
        <p:spPr bwMode="auto">
          <a:xfrm>
            <a:off x="609600" y="2819400"/>
            <a:ext cx="990600" cy="1273175"/>
          </a:xfrm>
          <a:prstGeom prst="rect">
            <a:avLst/>
          </a:prstGeom>
          <a:noFill/>
          <a:ln w="9525">
            <a:noFill/>
            <a:miter lim="800000"/>
            <a:headEnd/>
            <a:tailEnd/>
          </a:ln>
        </p:spPr>
      </p:pic>
      <p:sp>
        <p:nvSpPr>
          <p:cNvPr id="133127" name="TextBox 8"/>
          <p:cNvSpPr txBox="1">
            <a:spLocks noChangeArrowheads="1"/>
          </p:cNvSpPr>
          <p:nvPr/>
        </p:nvSpPr>
        <p:spPr bwMode="auto">
          <a:xfrm>
            <a:off x="533400" y="2514600"/>
            <a:ext cx="1128713" cy="307975"/>
          </a:xfrm>
          <a:prstGeom prst="rect">
            <a:avLst/>
          </a:prstGeom>
          <a:noFill/>
          <a:ln w="9525">
            <a:noFill/>
            <a:miter lim="800000"/>
            <a:headEnd/>
            <a:tailEnd/>
          </a:ln>
        </p:spPr>
        <p:txBody>
          <a:bodyPr wrap="none">
            <a:spAutoFit/>
          </a:bodyPr>
          <a:lstStyle/>
          <a:p>
            <a:r>
              <a:rPr lang="en-US" sz="1400"/>
              <a:t>Utility Needs</a:t>
            </a:r>
          </a:p>
        </p:txBody>
      </p:sp>
      <p:sp>
        <p:nvSpPr>
          <p:cNvPr id="133128" name="TextBox 9"/>
          <p:cNvSpPr txBox="1">
            <a:spLocks noChangeArrowheads="1"/>
          </p:cNvSpPr>
          <p:nvPr/>
        </p:nvSpPr>
        <p:spPr bwMode="auto">
          <a:xfrm>
            <a:off x="457200" y="4114800"/>
            <a:ext cx="1206500" cy="523875"/>
          </a:xfrm>
          <a:prstGeom prst="rect">
            <a:avLst/>
          </a:prstGeom>
          <a:noFill/>
          <a:ln w="9525">
            <a:noFill/>
            <a:miter lim="800000"/>
            <a:headEnd/>
            <a:tailEnd/>
          </a:ln>
        </p:spPr>
        <p:txBody>
          <a:bodyPr wrap="none">
            <a:spAutoFit/>
          </a:bodyPr>
          <a:lstStyle/>
          <a:p>
            <a:pPr algn="ctr"/>
            <a:r>
              <a:rPr lang="en-US" sz="1400"/>
              <a:t>Materials</a:t>
            </a:r>
          </a:p>
          <a:p>
            <a:pPr algn="ctr"/>
            <a:r>
              <a:rPr lang="en-US" sz="1400"/>
              <a:t>Requirements</a:t>
            </a:r>
          </a:p>
        </p:txBody>
      </p:sp>
      <p:pic>
        <p:nvPicPr>
          <p:cNvPr id="133129" name="Picture 4"/>
          <p:cNvPicPr>
            <a:picLocks noChangeAspect="1" noChangeArrowheads="1"/>
          </p:cNvPicPr>
          <p:nvPr/>
        </p:nvPicPr>
        <p:blipFill>
          <a:blip r:embed="rId5" cstate="print"/>
          <a:srcRect/>
          <a:stretch>
            <a:fillRect/>
          </a:stretch>
        </p:blipFill>
        <p:spPr bwMode="auto">
          <a:xfrm>
            <a:off x="1981200" y="2057400"/>
            <a:ext cx="1401763" cy="1612900"/>
          </a:xfrm>
          <a:prstGeom prst="rect">
            <a:avLst/>
          </a:prstGeom>
          <a:noFill/>
          <a:ln w="9525">
            <a:noFill/>
            <a:miter lim="800000"/>
            <a:headEnd/>
            <a:tailEnd/>
          </a:ln>
        </p:spPr>
      </p:pic>
      <p:sp>
        <p:nvSpPr>
          <p:cNvPr id="133130" name="TextBox 11"/>
          <p:cNvSpPr txBox="1">
            <a:spLocks noChangeArrowheads="1"/>
          </p:cNvSpPr>
          <p:nvPr/>
        </p:nvSpPr>
        <p:spPr bwMode="auto">
          <a:xfrm>
            <a:off x="1828800" y="3733800"/>
            <a:ext cx="1755775" cy="307975"/>
          </a:xfrm>
          <a:prstGeom prst="rect">
            <a:avLst/>
          </a:prstGeom>
          <a:noFill/>
          <a:ln w="9525">
            <a:noFill/>
            <a:miter lim="800000"/>
            <a:headEnd/>
            <a:tailEnd/>
          </a:ln>
        </p:spPr>
        <p:txBody>
          <a:bodyPr wrap="none">
            <a:spAutoFit/>
          </a:bodyPr>
          <a:lstStyle/>
          <a:p>
            <a:r>
              <a:rPr lang="en-US" sz="1400"/>
              <a:t>Storage Program Plan</a:t>
            </a:r>
          </a:p>
        </p:txBody>
      </p:sp>
      <p:sp>
        <p:nvSpPr>
          <p:cNvPr id="15" name="Slide Number Placeholder 14"/>
          <p:cNvSpPr>
            <a:spLocks noGrp="1"/>
          </p:cNvSpPr>
          <p:nvPr>
            <p:ph type="sldNum" sz="quarter" idx="12"/>
          </p:nvPr>
        </p:nvSpPr>
        <p:spPr/>
        <p:txBody>
          <a:bodyPr/>
          <a:lstStyle/>
          <a:p>
            <a:pPr>
              <a:defRPr/>
            </a:pPr>
            <a:fld id="{CAC2B70F-CA62-4C4A-8B31-AE37FCC0F8E9}" type="slidenum">
              <a:rPr lang="en-US" smtClean="0"/>
              <a:pPr>
                <a:defRPr/>
              </a:pPr>
              <a:t>29</a:t>
            </a:fld>
            <a:endParaRPr lang="en-US"/>
          </a:p>
        </p:txBody>
      </p:sp>
      <p:sp>
        <p:nvSpPr>
          <p:cNvPr id="13" name="Date Placeholder 12"/>
          <p:cNvSpPr>
            <a:spLocks noGrp="1"/>
          </p:cNvSpPr>
          <p:nvPr>
            <p:ph type="dt" sz="half" idx="10"/>
          </p:nvPr>
        </p:nvSpPr>
        <p:spPr/>
        <p:txBody>
          <a:bodyPr/>
          <a:lstStyle/>
          <a:p>
            <a:pPr>
              <a:defRPr/>
            </a:pPr>
            <a:r>
              <a:rPr lang="en-US" smtClean="0"/>
              <a:t>11/15/2011 DRAFT</a:t>
            </a:r>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5"/>
          <p:cNvSpPr>
            <a:spLocks noGrp="1"/>
          </p:cNvSpPr>
          <p:nvPr>
            <p:ph type="title"/>
          </p:nvPr>
        </p:nvSpPr>
        <p:spPr/>
        <p:txBody>
          <a:bodyPr/>
          <a:lstStyle/>
          <a:p>
            <a:pPr eaLnBrk="1" hangingPunct="1">
              <a:defRPr/>
            </a:pPr>
            <a:r>
              <a:rPr lang="en-US" dirty="0" smtClean="0"/>
              <a:t>Power Electronics/Materials</a:t>
            </a:r>
            <a:br>
              <a:rPr lang="en-US" dirty="0" smtClean="0"/>
            </a:br>
            <a:r>
              <a:rPr lang="en-US" sz="2800" dirty="0" smtClean="0">
                <a:solidFill>
                  <a:schemeClr val="accent1">
                    <a:lumMod val="60000"/>
                    <a:lumOff val="40000"/>
                  </a:schemeClr>
                </a:solidFill>
              </a:rPr>
              <a:t>SC </a:t>
            </a:r>
            <a:r>
              <a:rPr lang="en-US" sz="2800" dirty="0" smtClean="0">
                <a:solidFill>
                  <a:schemeClr val="accent1">
                    <a:lumMod val="60000"/>
                    <a:lumOff val="40000"/>
                  </a:schemeClr>
                </a:solidFill>
                <a:sym typeface="Wingdings"/>
              </a:rPr>
              <a:t> OE  EERE  ARPA-E</a:t>
            </a:r>
            <a:endParaRPr lang="en-US" sz="2800" dirty="0" smtClean="0">
              <a:solidFill>
                <a:schemeClr val="accent1">
                  <a:lumMod val="60000"/>
                  <a:lumOff val="40000"/>
                </a:schemeClr>
              </a:solidFill>
            </a:endParaRPr>
          </a:p>
        </p:txBody>
      </p:sp>
      <p:sp>
        <p:nvSpPr>
          <p:cNvPr id="5" name="Slide Number Placeholder 4"/>
          <p:cNvSpPr>
            <a:spLocks noGrp="1"/>
          </p:cNvSpPr>
          <p:nvPr>
            <p:ph type="sldNum" sz="quarter" idx="12"/>
          </p:nvPr>
        </p:nvSpPr>
        <p:spPr/>
        <p:txBody>
          <a:bodyPr/>
          <a:lstStyle/>
          <a:p>
            <a:pPr>
              <a:defRPr/>
            </a:pPr>
            <a:fld id="{B72AE765-BC91-44BE-A188-CB23C4947429}" type="slidenum">
              <a:rPr lang="en-US"/>
              <a:pPr>
                <a:defRPr/>
              </a:pPr>
              <a:t>30</a:t>
            </a:fld>
            <a:endParaRPr lang="en-US" dirty="0"/>
          </a:p>
        </p:txBody>
      </p:sp>
      <p:sp>
        <p:nvSpPr>
          <p:cNvPr id="10" name="Content Placeholder 5"/>
          <p:cNvSpPr txBox="1">
            <a:spLocks/>
          </p:cNvSpPr>
          <p:nvPr/>
        </p:nvSpPr>
        <p:spPr bwMode="auto">
          <a:xfrm>
            <a:off x="457200" y="1600200"/>
            <a:ext cx="3886200" cy="2286000"/>
          </a:xfrm>
          <a:prstGeom prst="rect">
            <a:avLst/>
          </a:prstGeom>
          <a:ln w="9525" cap="flat" cmpd="sng" algn="ctr">
            <a:solidFill>
              <a:schemeClr val="accent1">
                <a:shade val="95000"/>
                <a:satMod val="105000"/>
              </a:schemeClr>
            </a:solidFill>
            <a:prstDash val="solid"/>
            <a:miter lim="800000"/>
            <a:headEnd/>
            <a:tailEnd/>
          </a:ln>
        </p:spPr>
        <p:style>
          <a:lnRef idx="1">
            <a:schemeClr val="accent1"/>
          </a:lnRef>
          <a:fillRef idx="2">
            <a:schemeClr val="accent1"/>
          </a:fillRef>
          <a:effectRef idx="1">
            <a:schemeClr val="accent1"/>
          </a:effectRef>
          <a:fontRef idx="minor">
            <a:schemeClr val="dk1"/>
          </a:fontRef>
        </p:style>
        <p:txBody>
          <a:bodyPr/>
          <a:lstStyle/>
          <a:p>
            <a:pPr marL="342900" indent="-342900">
              <a:spcBef>
                <a:spcPct val="20000"/>
              </a:spcBef>
              <a:buFont typeface="Arial" charset="0"/>
              <a:buNone/>
              <a:defRPr/>
            </a:pPr>
            <a:r>
              <a:rPr lang="en-US" b="1" dirty="0">
                <a:solidFill>
                  <a:srgbClr val="1F497D"/>
                </a:solidFill>
              </a:rPr>
              <a:t>What’s the challenge?</a:t>
            </a:r>
          </a:p>
          <a:p>
            <a:pPr marL="342900" indent="-223838">
              <a:lnSpc>
                <a:spcPts val="1700"/>
              </a:lnSpc>
              <a:spcBef>
                <a:spcPts val="200"/>
              </a:spcBef>
              <a:buFont typeface="Arial" charset="0"/>
              <a:buChar char="•"/>
              <a:defRPr/>
            </a:pPr>
            <a:r>
              <a:rPr lang="en-US" sz="1600" dirty="0">
                <a:solidFill>
                  <a:srgbClr val="1F497D"/>
                </a:solidFill>
              </a:rPr>
              <a:t>Increased need for energy conversion and power flow control</a:t>
            </a:r>
          </a:p>
          <a:p>
            <a:pPr marL="342900" indent="-223838">
              <a:lnSpc>
                <a:spcPts val="1700"/>
              </a:lnSpc>
              <a:spcBef>
                <a:spcPts val="200"/>
              </a:spcBef>
              <a:buFont typeface="Arial" charset="0"/>
              <a:buChar char="•"/>
              <a:defRPr/>
            </a:pPr>
            <a:r>
              <a:rPr lang="en-US" sz="1600" dirty="0">
                <a:solidFill>
                  <a:srgbClr val="1F497D"/>
                </a:solidFill>
              </a:rPr>
              <a:t>Capabilities for efficient, long-distance or off-shore energy transfers</a:t>
            </a:r>
          </a:p>
          <a:p>
            <a:pPr marL="342900" indent="-223838">
              <a:lnSpc>
                <a:spcPts val="1700"/>
              </a:lnSpc>
              <a:spcBef>
                <a:spcPts val="200"/>
              </a:spcBef>
              <a:buFont typeface="Arial" charset="0"/>
              <a:buChar char="•"/>
              <a:defRPr/>
            </a:pPr>
            <a:r>
              <a:rPr lang="en-US" sz="1600" dirty="0">
                <a:solidFill>
                  <a:srgbClr val="1F497D"/>
                </a:solidFill>
              </a:rPr>
              <a:t>Materials, devices, and systems that can handle high power and extreme operating conditions</a:t>
            </a:r>
          </a:p>
        </p:txBody>
      </p:sp>
      <p:sp>
        <p:nvSpPr>
          <p:cNvPr id="11" name="Content Placeholder 5"/>
          <p:cNvSpPr txBox="1">
            <a:spLocks/>
          </p:cNvSpPr>
          <p:nvPr/>
        </p:nvSpPr>
        <p:spPr bwMode="auto">
          <a:xfrm>
            <a:off x="4800600" y="1600200"/>
            <a:ext cx="3886200" cy="228600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lstStyle/>
          <a:p>
            <a:pPr marL="342900" indent="-342900">
              <a:spcBef>
                <a:spcPct val="20000"/>
              </a:spcBef>
              <a:defRPr/>
            </a:pPr>
            <a:r>
              <a:rPr lang="en-US" b="1" dirty="0">
                <a:solidFill>
                  <a:srgbClr val="1F497D"/>
                </a:solidFill>
              </a:rPr>
              <a:t>Where are we today?</a:t>
            </a:r>
          </a:p>
          <a:p>
            <a:pPr marL="342900" indent="-223838">
              <a:lnSpc>
                <a:spcPts val="1700"/>
              </a:lnSpc>
              <a:spcBef>
                <a:spcPts val="200"/>
              </a:spcBef>
              <a:buFont typeface="Arial" charset="0"/>
              <a:buChar char="•"/>
              <a:defRPr/>
            </a:pPr>
            <a:r>
              <a:rPr lang="en-US" sz="1600" dirty="0">
                <a:solidFill>
                  <a:srgbClr val="1F497D"/>
                </a:solidFill>
              </a:rPr>
              <a:t>Use of HVDC and FACTS devices is very expensive</a:t>
            </a:r>
          </a:p>
          <a:p>
            <a:pPr marL="342900" indent="-223838">
              <a:lnSpc>
                <a:spcPts val="1700"/>
              </a:lnSpc>
              <a:spcBef>
                <a:spcPts val="200"/>
              </a:spcBef>
              <a:buFont typeface="Arial" charset="0"/>
              <a:buChar char="•"/>
              <a:defRPr/>
            </a:pPr>
            <a:r>
              <a:rPr lang="en-US" sz="1600" dirty="0">
                <a:solidFill>
                  <a:srgbClr val="1F497D"/>
                </a:solidFill>
              </a:rPr>
              <a:t>The material backbone of the electricity delivery system hasn’t changed</a:t>
            </a:r>
          </a:p>
          <a:p>
            <a:pPr marL="342900" indent="-223838">
              <a:lnSpc>
                <a:spcPts val="1700"/>
              </a:lnSpc>
              <a:spcBef>
                <a:spcPts val="200"/>
              </a:spcBef>
              <a:buFont typeface="Arial" charset="0"/>
              <a:buChar char="•"/>
              <a:defRPr/>
            </a:pPr>
            <a:r>
              <a:rPr lang="en-US" sz="1600" dirty="0">
                <a:solidFill>
                  <a:srgbClr val="1F497D"/>
                </a:solidFill>
              </a:rPr>
              <a:t>R&amp;D in wide band gap semiconductors have shown improved performance over silicon</a:t>
            </a:r>
            <a:endParaRPr lang="en-US" sz="2000" dirty="0">
              <a:solidFill>
                <a:srgbClr val="1F497D"/>
              </a:solidFill>
            </a:endParaRPr>
          </a:p>
        </p:txBody>
      </p:sp>
      <p:sp>
        <p:nvSpPr>
          <p:cNvPr id="15" name="Content Placeholder 5"/>
          <p:cNvSpPr txBox="1">
            <a:spLocks/>
          </p:cNvSpPr>
          <p:nvPr/>
        </p:nvSpPr>
        <p:spPr bwMode="auto">
          <a:xfrm>
            <a:off x="457200" y="4038600"/>
            <a:ext cx="3886200" cy="228600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lstStyle/>
          <a:p>
            <a:pPr marL="342900" indent="-342900">
              <a:spcBef>
                <a:spcPct val="20000"/>
              </a:spcBef>
              <a:defRPr/>
            </a:pPr>
            <a:r>
              <a:rPr lang="en-US" b="1" dirty="0">
                <a:solidFill>
                  <a:srgbClr val="1F497D"/>
                </a:solidFill>
              </a:rPr>
              <a:t>Need for coordination?</a:t>
            </a:r>
            <a:endParaRPr lang="en-US" sz="2000" b="1" dirty="0">
              <a:solidFill>
                <a:srgbClr val="1F497D"/>
              </a:solidFill>
            </a:endParaRPr>
          </a:p>
          <a:p>
            <a:pPr marL="342900" indent="-223838">
              <a:lnSpc>
                <a:spcPts val="1700"/>
              </a:lnSpc>
              <a:spcBef>
                <a:spcPts val="200"/>
              </a:spcBef>
              <a:buFont typeface="Arial" charset="0"/>
              <a:buChar char="•"/>
              <a:defRPr/>
            </a:pPr>
            <a:r>
              <a:rPr lang="en-US" sz="1600" dirty="0">
                <a:solidFill>
                  <a:srgbClr val="1F497D"/>
                </a:solidFill>
              </a:rPr>
              <a:t>Understanding fundamental material properties and novel functionalities</a:t>
            </a:r>
          </a:p>
          <a:p>
            <a:pPr marL="342900" indent="-223838">
              <a:lnSpc>
                <a:spcPts val="1700"/>
              </a:lnSpc>
              <a:spcBef>
                <a:spcPts val="200"/>
              </a:spcBef>
              <a:buFont typeface="Arial" charset="0"/>
              <a:buChar char="•"/>
              <a:defRPr/>
            </a:pPr>
            <a:r>
              <a:rPr lang="en-US" sz="1600" dirty="0">
                <a:solidFill>
                  <a:srgbClr val="1F497D"/>
                </a:solidFill>
              </a:rPr>
              <a:t>Reducing the costs of wide band gap semiconductors and the associated devices and systems</a:t>
            </a:r>
          </a:p>
          <a:p>
            <a:pPr marL="342900" indent="-223838">
              <a:lnSpc>
                <a:spcPts val="1700"/>
              </a:lnSpc>
              <a:spcBef>
                <a:spcPts val="200"/>
              </a:spcBef>
              <a:buFont typeface="Arial" charset="0"/>
              <a:buChar char="•"/>
              <a:defRPr/>
            </a:pPr>
            <a:r>
              <a:rPr lang="en-US" sz="1600" dirty="0">
                <a:solidFill>
                  <a:srgbClr val="1F497D"/>
                </a:solidFill>
              </a:rPr>
              <a:t>Identifying new applications for novel materials</a:t>
            </a:r>
          </a:p>
        </p:txBody>
      </p:sp>
      <p:sp>
        <p:nvSpPr>
          <p:cNvPr id="16" name="Content Placeholder 5"/>
          <p:cNvSpPr txBox="1">
            <a:spLocks/>
          </p:cNvSpPr>
          <p:nvPr/>
        </p:nvSpPr>
        <p:spPr bwMode="auto">
          <a:xfrm>
            <a:off x="4800600" y="4038600"/>
            <a:ext cx="3886200" cy="228600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lstStyle/>
          <a:p>
            <a:pPr marL="342900" indent="-342900">
              <a:spcBef>
                <a:spcPct val="20000"/>
              </a:spcBef>
              <a:defRPr/>
            </a:pPr>
            <a:r>
              <a:rPr lang="en-US" b="1" dirty="0">
                <a:solidFill>
                  <a:srgbClr val="1F497D"/>
                </a:solidFill>
              </a:rPr>
              <a:t>Where are we going?</a:t>
            </a:r>
          </a:p>
          <a:p>
            <a:pPr marL="342900" indent="-223838">
              <a:lnSpc>
                <a:spcPts val="1700"/>
              </a:lnSpc>
              <a:spcBef>
                <a:spcPts val="200"/>
              </a:spcBef>
              <a:buFont typeface="Arial" charset="0"/>
              <a:buChar char="•"/>
              <a:defRPr/>
            </a:pPr>
            <a:r>
              <a:rPr lang="en-US" sz="1600" dirty="0">
                <a:solidFill>
                  <a:srgbClr val="1F497D"/>
                </a:solidFill>
              </a:rPr>
              <a:t>High-performance, cost-effective power electronic systems</a:t>
            </a:r>
          </a:p>
          <a:p>
            <a:pPr marL="342900" indent="-223838">
              <a:lnSpc>
                <a:spcPts val="1700"/>
              </a:lnSpc>
              <a:spcBef>
                <a:spcPts val="200"/>
              </a:spcBef>
              <a:buFont typeface="Arial" charset="0"/>
              <a:buChar char="•"/>
              <a:defRPr/>
            </a:pPr>
            <a:r>
              <a:rPr lang="en-US" sz="1600" dirty="0">
                <a:solidFill>
                  <a:srgbClr val="1F497D"/>
                </a:solidFill>
              </a:rPr>
              <a:t>Materials for self-healing, embedded sensing, and dynamic reconfigurations</a:t>
            </a:r>
          </a:p>
          <a:p>
            <a:pPr marL="342900" indent="-223838">
              <a:lnSpc>
                <a:spcPts val="1700"/>
              </a:lnSpc>
              <a:spcBef>
                <a:spcPts val="200"/>
              </a:spcBef>
              <a:buFont typeface="Arial" charset="0"/>
              <a:buChar char="•"/>
              <a:defRPr/>
            </a:pPr>
            <a:r>
              <a:rPr lang="en-US" sz="1600" dirty="0">
                <a:solidFill>
                  <a:srgbClr val="1F497D"/>
                </a:solidFill>
              </a:rPr>
              <a:t>Enhanced material properties for insulators, conductors, magnetics, etc.</a:t>
            </a:r>
          </a:p>
        </p:txBody>
      </p:sp>
      <p:sp>
        <p:nvSpPr>
          <p:cNvPr id="8" name="Date Placeholder 7"/>
          <p:cNvSpPr>
            <a:spLocks noGrp="1"/>
          </p:cNvSpPr>
          <p:nvPr>
            <p:ph type="dt" sz="half" idx="10"/>
          </p:nvPr>
        </p:nvSpPr>
        <p:spPr/>
        <p:txBody>
          <a:bodyPr/>
          <a:lstStyle/>
          <a:p>
            <a:pPr>
              <a:defRPr/>
            </a:pPr>
            <a:r>
              <a:rPr lang="en-US" smtClean="0"/>
              <a:t>11/15/2011 DRAFT</a:t>
            </a:r>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sz="4400" dirty="0" smtClean="0"/>
              <a:t>Power Electronics/Materials</a:t>
            </a:r>
            <a:r>
              <a:rPr lang="en-US" dirty="0" smtClean="0"/>
              <a:t/>
            </a:r>
            <a:br>
              <a:rPr lang="en-US" dirty="0" smtClean="0"/>
            </a:br>
            <a:r>
              <a:rPr lang="en-US" sz="3100" dirty="0" smtClean="0">
                <a:solidFill>
                  <a:schemeClr val="accent1">
                    <a:lumMod val="60000"/>
                    <a:lumOff val="40000"/>
                  </a:schemeClr>
                </a:solidFill>
              </a:rPr>
              <a:t>Overview of DOE Activities</a:t>
            </a:r>
            <a:endParaRPr lang="en-US" sz="3100" dirty="0"/>
          </a:p>
        </p:txBody>
      </p:sp>
      <p:sp>
        <p:nvSpPr>
          <p:cNvPr id="137218" name="Content Placeholder 2"/>
          <p:cNvSpPr>
            <a:spLocks noGrp="1"/>
          </p:cNvSpPr>
          <p:nvPr>
            <p:ph idx="1"/>
          </p:nvPr>
        </p:nvSpPr>
        <p:spPr>
          <a:xfrm>
            <a:off x="304800" y="1981200"/>
            <a:ext cx="4953000" cy="4267200"/>
          </a:xfrm>
        </p:spPr>
        <p:txBody>
          <a:bodyPr/>
          <a:lstStyle/>
          <a:p>
            <a:pPr eaLnBrk="1" hangingPunct="1"/>
            <a:r>
              <a:rPr lang="en-US" sz="2000" b="1" smtClean="0"/>
              <a:t>Use-Inspired Basic Materials Research</a:t>
            </a:r>
          </a:p>
          <a:p>
            <a:pPr lvl="1" eaLnBrk="1" hangingPunct="1"/>
            <a:r>
              <a:rPr lang="en-US" sz="1600" smtClean="0"/>
              <a:t>Wide band gap semiconductors</a:t>
            </a:r>
          </a:p>
          <a:p>
            <a:pPr lvl="1" eaLnBrk="1" hangingPunct="1"/>
            <a:r>
              <a:rPr lang="en-US" sz="1600" smtClean="0"/>
              <a:t>Insulators for power cables</a:t>
            </a:r>
          </a:p>
          <a:p>
            <a:pPr lvl="1" eaLnBrk="1" hangingPunct="1"/>
            <a:r>
              <a:rPr lang="en-US" sz="1600" smtClean="0"/>
              <a:t>New materials and composites for conductors</a:t>
            </a:r>
          </a:p>
          <a:p>
            <a:pPr lvl="1" eaLnBrk="1" hangingPunct="1"/>
            <a:r>
              <a:rPr lang="en-US" sz="1600" smtClean="0"/>
              <a:t>Simulations and defect analyses</a:t>
            </a:r>
          </a:p>
          <a:p>
            <a:pPr eaLnBrk="1" hangingPunct="1"/>
            <a:r>
              <a:rPr lang="en-US" sz="2000" b="1" smtClean="0"/>
              <a:t>Applied Materials Research</a:t>
            </a:r>
          </a:p>
          <a:p>
            <a:pPr lvl="1" eaLnBrk="1" hangingPunct="1"/>
            <a:r>
              <a:rPr lang="en-US" sz="1600" smtClean="0"/>
              <a:t>Aluminum conductor composite reinforced overhead cables</a:t>
            </a:r>
          </a:p>
          <a:p>
            <a:pPr lvl="1" eaLnBrk="1" hangingPunct="1"/>
            <a:r>
              <a:rPr lang="en-US" sz="1600" smtClean="0"/>
              <a:t>Advanced solid-state (SiC, GaN) switches for power electronics applications</a:t>
            </a:r>
          </a:p>
          <a:p>
            <a:pPr lvl="1" eaLnBrk="1" hangingPunct="1"/>
            <a:r>
              <a:rPr lang="en-US" sz="1600" smtClean="0"/>
              <a:t>Next-gen magnetics and conductors for improved generators and electric motors</a:t>
            </a:r>
          </a:p>
        </p:txBody>
      </p:sp>
      <p:sp>
        <p:nvSpPr>
          <p:cNvPr id="5" name="Slide Number Placeholder 4"/>
          <p:cNvSpPr>
            <a:spLocks noGrp="1"/>
          </p:cNvSpPr>
          <p:nvPr>
            <p:ph type="sldNum" sz="quarter" idx="12"/>
          </p:nvPr>
        </p:nvSpPr>
        <p:spPr/>
        <p:txBody>
          <a:bodyPr/>
          <a:lstStyle/>
          <a:p>
            <a:pPr>
              <a:defRPr/>
            </a:pPr>
            <a:fld id="{030B5B9F-22DC-48AE-BD2D-041774D11DF6}" type="slidenum">
              <a:rPr lang="en-US" smtClean="0"/>
              <a:pPr>
                <a:defRPr/>
              </a:pPr>
              <a:t>31</a:t>
            </a:fld>
            <a:endParaRPr lang="en-US"/>
          </a:p>
        </p:txBody>
      </p:sp>
      <p:pic>
        <p:nvPicPr>
          <p:cNvPr id="137220" name="Picture 2"/>
          <p:cNvPicPr>
            <a:picLocks noChangeAspect="1" noChangeArrowheads="1"/>
          </p:cNvPicPr>
          <p:nvPr/>
        </p:nvPicPr>
        <p:blipFill>
          <a:blip r:embed="rId3" cstate="print"/>
          <a:srcRect/>
          <a:stretch>
            <a:fillRect/>
          </a:stretch>
        </p:blipFill>
        <p:spPr bwMode="auto">
          <a:xfrm>
            <a:off x="7239000" y="1981200"/>
            <a:ext cx="1633538" cy="2114550"/>
          </a:xfrm>
          <a:prstGeom prst="rect">
            <a:avLst/>
          </a:prstGeom>
          <a:noFill/>
          <a:ln w="9525">
            <a:noFill/>
            <a:miter lim="800000"/>
            <a:headEnd/>
            <a:tailEnd/>
          </a:ln>
        </p:spPr>
      </p:pic>
      <p:pic>
        <p:nvPicPr>
          <p:cNvPr id="137221" name="Picture 2"/>
          <p:cNvPicPr>
            <a:picLocks noChangeAspect="1" noChangeArrowheads="1"/>
          </p:cNvPicPr>
          <p:nvPr/>
        </p:nvPicPr>
        <p:blipFill>
          <a:blip r:embed="rId4" cstate="print"/>
          <a:srcRect/>
          <a:stretch>
            <a:fillRect/>
          </a:stretch>
        </p:blipFill>
        <p:spPr bwMode="auto">
          <a:xfrm>
            <a:off x="5497513" y="4267200"/>
            <a:ext cx="3646487" cy="1892300"/>
          </a:xfrm>
          <a:prstGeom prst="rect">
            <a:avLst/>
          </a:prstGeom>
          <a:noFill/>
          <a:ln w="9525">
            <a:noFill/>
            <a:miter lim="800000"/>
            <a:headEnd/>
            <a:tailEnd/>
          </a:ln>
        </p:spPr>
      </p:pic>
      <p:pic>
        <p:nvPicPr>
          <p:cNvPr id="137222" name="Picture 7" descr="collage1"/>
          <p:cNvPicPr>
            <a:picLocks noChangeAspect="1" noChangeArrowheads="1"/>
          </p:cNvPicPr>
          <p:nvPr/>
        </p:nvPicPr>
        <p:blipFill>
          <a:blip r:embed="rId5" cstate="print"/>
          <a:srcRect/>
          <a:stretch>
            <a:fillRect/>
          </a:stretch>
        </p:blipFill>
        <p:spPr bwMode="auto">
          <a:xfrm>
            <a:off x="5181600" y="1524000"/>
            <a:ext cx="1916113" cy="2249488"/>
          </a:xfrm>
          <a:prstGeom prst="rect">
            <a:avLst/>
          </a:prstGeom>
          <a:noFill/>
          <a:ln w="9525">
            <a:noFill/>
            <a:miter lim="800000"/>
            <a:headEnd/>
            <a:tailEnd/>
          </a:ln>
        </p:spPr>
      </p:pic>
      <p:sp>
        <p:nvSpPr>
          <p:cNvPr id="8" name="Date Placeholder 7"/>
          <p:cNvSpPr>
            <a:spLocks noGrp="1"/>
          </p:cNvSpPr>
          <p:nvPr>
            <p:ph type="dt" sz="half" idx="10"/>
          </p:nvPr>
        </p:nvSpPr>
        <p:spPr/>
        <p:txBody>
          <a:bodyPr/>
          <a:lstStyle/>
          <a:p>
            <a:pPr>
              <a:defRPr/>
            </a:pPr>
            <a:r>
              <a:rPr lang="en-US" smtClean="0"/>
              <a:t>11/15/2011 DRAFT</a:t>
            </a:r>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sz="4400" dirty="0" smtClean="0"/>
              <a:t>Power Electronics/Materials</a:t>
            </a:r>
            <a:r>
              <a:rPr lang="en-US" dirty="0" smtClean="0"/>
              <a:t/>
            </a:r>
            <a:br>
              <a:rPr lang="en-US" dirty="0" smtClean="0"/>
            </a:br>
            <a:r>
              <a:rPr lang="en-US" sz="3100" dirty="0" smtClean="0">
                <a:solidFill>
                  <a:schemeClr val="accent1">
                    <a:lumMod val="60000"/>
                    <a:lumOff val="40000"/>
                  </a:schemeClr>
                </a:solidFill>
              </a:rPr>
              <a:t>Specific Coordinated Examples</a:t>
            </a:r>
            <a:endParaRPr lang="en-US" sz="3100" dirty="0"/>
          </a:p>
        </p:txBody>
      </p:sp>
      <p:sp>
        <p:nvSpPr>
          <p:cNvPr id="139266" name="Content Placeholder 2"/>
          <p:cNvSpPr>
            <a:spLocks noGrp="1"/>
          </p:cNvSpPr>
          <p:nvPr>
            <p:ph idx="1"/>
          </p:nvPr>
        </p:nvSpPr>
        <p:spPr>
          <a:xfrm>
            <a:off x="2895600" y="2133600"/>
            <a:ext cx="5791200" cy="3992563"/>
          </a:xfrm>
        </p:spPr>
        <p:txBody>
          <a:bodyPr/>
          <a:lstStyle/>
          <a:p>
            <a:pPr eaLnBrk="1" hangingPunct="1"/>
            <a:r>
              <a:rPr lang="en-US" sz="1800" b="1" smtClean="0"/>
              <a:t>High Temperature Superconductors (HTS)</a:t>
            </a:r>
          </a:p>
          <a:p>
            <a:pPr lvl="1" eaLnBrk="1" hangingPunct="1"/>
            <a:r>
              <a:rPr lang="en-US" sz="1600" smtClean="0"/>
              <a:t>Basic materials research (SC)</a:t>
            </a:r>
          </a:p>
          <a:p>
            <a:pPr lvl="1" eaLnBrk="1" hangingPunct="1"/>
            <a:r>
              <a:rPr lang="en-US" sz="1600" smtClean="0"/>
              <a:t>Development of HTS underground cables (OE, SC)</a:t>
            </a:r>
          </a:p>
          <a:p>
            <a:pPr lvl="1" eaLnBrk="1" hangingPunct="1"/>
            <a:r>
              <a:rPr lang="en-US" sz="1600" smtClean="0"/>
              <a:t>Field testing (OE)</a:t>
            </a:r>
          </a:p>
          <a:p>
            <a:pPr eaLnBrk="1" hangingPunct="1"/>
            <a:r>
              <a:rPr lang="en-US" sz="1800" b="1" smtClean="0"/>
              <a:t>Inverters for grid applications</a:t>
            </a:r>
          </a:p>
          <a:p>
            <a:pPr lvl="1" eaLnBrk="1" hangingPunct="1"/>
            <a:r>
              <a:rPr lang="en-US" sz="1600" smtClean="0"/>
              <a:t>Solar BOS cost reduction (ARPA-E, EERE)</a:t>
            </a:r>
          </a:p>
          <a:p>
            <a:pPr lvl="1" eaLnBrk="1" hangingPunct="1"/>
            <a:r>
              <a:rPr lang="en-US" sz="1600" smtClean="0"/>
              <a:t>EV charging (EERE)</a:t>
            </a:r>
          </a:p>
          <a:p>
            <a:pPr lvl="1" eaLnBrk="1" hangingPunct="1"/>
            <a:r>
              <a:rPr lang="en-US" sz="1600" smtClean="0"/>
              <a:t>Power electronic devices R&amp;D (OE, ARPA-E)</a:t>
            </a:r>
          </a:p>
          <a:p>
            <a:pPr eaLnBrk="1" hangingPunct="1"/>
            <a:r>
              <a:rPr lang="en-US" sz="1800" b="1" smtClean="0"/>
              <a:t>Transformative Technologies</a:t>
            </a:r>
          </a:p>
          <a:p>
            <a:pPr lvl="1" eaLnBrk="1" hangingPunct="1"/>
            <a:r>
              <a:rPr lang="en-US" sz="1600" smtClean="0"/>
              <a:t>Joint GENI peer-review (SC, OE, ARPA-E, EERE)</a:t>
            </a:r>
          </a:p>
        </p:txBody>
      </p:sp>
      <p:sp>
        <p:nvSpPr>
          <p:cNvPr id="5" name="Slide Number Placeholder 4"/>
          <p:cNvSpPr>
            <a:spLocks noGrp="1"/>
          </p:cNvSpPr>
          <p:nvPr>
            <p:ph type="sldNum" sz="quarter" idx="12"/>
          </p:nvPr>
        </p:nvSpPr>
        <p:spPr/>
        <p:txBody>
          <a:bodyPr/>
          <a:lstStyle/>
          <a:p>
            <a:pPr>
              <a:defRPr/>
            </a:pPr>
            <a:fld id="{8A414B0D-5AB2-4FB4-8F20-9F77407496DD}" type="slidenum">
              <a:rPr lang="en-US" smtClean="0"/>
              <a:pPr>
                <a:defRPr/>
              </a:pPr>
              <a:t>32</a:t>
            </a:fld>
            <a:endParaRPr lang="en-US"/>
          </a:p>
        </p:txBody>
      </p:sp>
      <p:pic>
        <p:nvPicPr>
          <p:cNvPr id="139268" name="Picture 8" descr="http://www.hitecups.com/import/assetmanager/9/329/420/HVDC%20application%20-%20420.png"/>
          <p:cNvPicPr>
            <a:picLocks noChangeAspect="1" noChangeArrowheads="1"/>
          </p:cNvPicPr>
          <p:nvPr/>
        </p:nvPicPr>
        <p:blipFill>
          <a:blip r:embed="rId3" cstate="print"/>
          <a:srcRect/>
          <a:stretch>
            <a:fillRect/>
          </a:stretch>
        </p:blipFill>
        <p:spPr bwMode="auto">
          <a:xfrm>
            <a:off x="838200" y="4267200"/>
            <a:ext cx="1828800" cy="1828800"/>
          </a:xfrm>
          <a:prstGeom prst="rect">
            <a:avLst/>
          </a:prstGeom>
          <a:noFill/>
          <a:ln w="9525">
            <a:noFill/>
            <a:miter lim="800000"/>
            <a:headEnd/>
            <a:tailEnd/>
          </a:ln>
        </p:spPr>
      </p:pic>
      <p:pic>
        <p:nvPicPr>
          <p:cNvPr id="139269" name="Picture 4" descr="spool_and_copper_ASC_Nov1998_web"/>
          <p:cNvPicPr>
            <a:picLocks noChangeAspect="1" noChangeArrowheads="1"/>
          </p:cNvPicPr>
          <p:nvPr/>
        </p:nvPicPr>
        <p:blipFill>
          <a:blip r:embed="rId4" cstate="print"/>
          <a:srcRect/>
          <a:stretch>
            <a:fillRect/>
          </a:stretch>
        </p:blipFill>
        <p:spPr bwMode="auto">
          <a:xfrm>
            <a:off x="838200" y="2032000"/>
            <a:ext cx="1839913" cy="2141538"/>
          </a:xfrm>
          <a:prstGeom prst="rect">
            <a:avLst/>
          </a:prstGeom>
          <a:noFill/>
          <a:ln w="9525">
            <a:noFill/>
            <a:miter lim="800000"/>
            <a:headEnd/>
            <a:tailEnd/>
          </a:ln>
        </p:spPr>
      </p:pic>
      <p:sp>
        <p:nvSpPr>
          <p:cNvPr id="7" name="Date Placeholder 6"/>
          <p:cNvSpPr>
            <a:spLocks noGrp="1"/>
          </p:cNvSpPr>
          <p:nvPr>
            <p:ph type="dt" sz="half" idx="10"/>
          </p:nvPr>
        </p:nvSpPr>
        <p:spPr/>
        <p:txBody>
          <a:bodyPr/>
          <a:lstStyle/>
          <a:p>
            <a:pPr>
              <a:defRPr/>
            </a:pPr>
            <a:r>
              <a:rPr lang="en-US" smtClean="0"/>
              <a:t>11/15/2011 DRAFT</a:t>
            </a:r>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sz="4400" dirty="0" smtClean="0"/>
              <a:t>Power Electronics/Materials</a:t>
            </a:r>
            <a:r>
              <a:rPr lang="en-US" dirty="0" smtClean="0"/>
              <a:t/>
            </a:r>
            <a:br>
              <a:rPr lang="en-US" dirty="0" smtClean="0"/>
            </a:br>
            <a:r>
              <a:rPr lang="en-US" sz="3100" dirty="0" smtClean="0">
                <a:solidFill>
                  <a:schemeClr val="accent1">
                    <a:lumMod val="60000"/>
                    <a:lumOff val="40000"/>
                  </a:schemeClr>
                </a:solidFill>
              </a:rPr>
              <a:t>Future Opportunities for Coordination</a:t>
            </a:r>
            <a:endParaRPr lang="en-US" sz="3100" dirty="0"/>
          </a:p>
        </p:txBody>
      </p:sp>
      <p:sp>
        <p:nvSpPr>
          <p:cNvPr id="5" name="Slide Number Placeholder 4"/>
          <p:cNvSpPr>
            <a:spLocks noGrp="1"/>
          </p:cNvSpPr>
          <p:nvPr>
            <p:ph type="sldNum" sz="quarter" idx="12"/>
          </p:nvPr>
        </p:nvSpPr>
        <p:spPr/>
        <p:txBody>
          <a:bodyPr/>
          <a:lstStyle/>
          <a:p>
            <a:pPr>
              <a:defRPr/>
            </a:pPr>
            <a:fld id="{73E35821-5D70-4FF7-84A8-A2A3B99A2692}" type="slidenum">
              <a:rPr lang="en-US" smtClean="0"/>
              <a:pPr>
                <a:defRPr/>
              </a:pPr>
              <a:t>33</a:t>
            </a:fld>
            <a:endParaRPr lang="en-US"/>
          </a:p>
        </p:txBody>
      </p:sp>
      <p:sp>
        <p:nvSpPr>
          <p:cNvPr id="6" name="Content Placeholder 2"/>
          <p:cNvSpPr txBox="1">
            <a:spLocks/>
          </p:cNvSpPr>
          <p:nvPr/>
        </p:nvSpPr>
        <p:spPr bwMode="auto">
          <a:xfrm>
            <a:off x="457200" y="4038600"/>
            <a:ext cx="8229600" cy="228600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nchor="ctr" anchorCtr="1"/>
          <a:lstStyle/>
          <a:p>
            <a:pPr marL="571500" indent="-342900" eaLnBrk="0" hangingPunct="0">
              <a:spcBef>
                <a:spcPct val="20000"/>
              </a:spcBef>
              <a:buFont typeface="Arial" charset="0"/>
              <a:buChar char="•"/>
              <a:defRPr/>
            </a:pPr>
            <a:r>
              <a:rPr lang="en-US" dirty="0">
                <a:solidFill>
                  <a:prstClr val="black"/>
                </a:solidFill>
                <a:cs typeface="Arial" charset="0"/>
              </a:rPr>
              <a:t>How will planning and operations change if HVDC and FACTS devices become significantly cheaper?</a:t>
            </a:r>
          </a:p>
          <a:p>
            <a:pPr marL="571500" indent="-342900" eaLnBrk="0" hangingPunct="0">
              <a:spcBef>
                <a:spcPct val="20000"/>
              </a:spcBef>
              <a:buFont typeface="Arial" charset="0"/>
              <a:buChar char="•"/>
              <a:defRPr/>
            </a:pPr>
            <a:r>
              <a:rPr lang="en-US" dirty="0">
                <a:solidFill>
                  <a:prstClr val="black"/>
                </a:solidFill>
                <a:cs typeface="Arial" charset="0"/>
              </a:rPr>
              <a:t>Will power electronics be a critical asset to manage a more asynchronous grid with higher penetrations of variable renewables?</a:t>
            </a:r>
          </a:p>
          <a:p>
            <a:pPr marL="571500" indent="-342900" eaLnBrk="0" hangingPunct="0">
              <a:spcBef>
                <a:spcPct val="20000"/>
              </a:spcBef>
              <a:buFont typeface="Arial" charset="0"/>
              <a:buChar char="•"/>
              <a:defRPr/>
            </a:pPr>
            <a:r>
              <a:rPr lang="en-US" dirty="0">
                <a:solidFill>
                  <a:prstClr val="black"/>
                </a:solidFill>
                <a:cs typeface="Arial" charset="0"/>
              </a:rPr>
              <a:t>What functionalities or material properties are desired for the future grid?</a:t>
            </a:r>
          </a:p>
          <a:p>
            <a:pPr marL="571500" indent="-342900" eaLnBrk="0" hangingPunct="0">
              <a:spcBef>
                <a:spcPct val="20000"/>
              </a:spcBef>
              <a:buFont typeface="Arial" charset="0"/>
              <a:buChar char="•"/>
              <a:defRPr/>
            </a:pPr>
            <a:r>
              <a:rPr lang="en-US" dirty="0">
                <a:solidFill>
                  <a:prstClr val="black"/>
                </a:solidFill>
                <a:cs typeface="Arial" charset="0"/>
              </a:rPr>
              <a:t>How can DOE better connect the applied offices with the Office of Science?</a:t>
            </a:r>
          </a:p>
        </p:txBody>
      </p:sp>
      <p:sp>
        <p:nvSpPr>
          <p:cNvPr id="141316" name="Content Placeholder 2"/>
          <p:cNvSpPr>
            <a:spLocks noGrp="1"/>
          </p:cNvSpPr>
          <p:nvPr>
            <p:ph idx="1"/>
          </p:nvPr>
        </p:nvSpPr>
        <p:spPr>
          <a:xfrm>
            <a:off x="838200" y="1600200"/>
            <a:ext cx="7620000" cy="2286000"/>
          </a:xfrm>
        </p:spPr>
        <p:txBody>
          <a:bodyPr/>
          <a:lstStyle/>
          <a:p>
            <a:pPr eaLnBrk="1" hangingPunct="1">
              <a:buFont typeface="Wingdings" pitchFamily="2" charset="2"/>
              <a:buChar char="q"/>
            </a:pPr>
            <a:r>
              <a:rPr lang="en-US" sz="1800" smtClean="0"/>
              <a:t>Enhance public-private partnerships for the development of:</a:t>
            </a:r>
          </a:p>
          <a:p>
            <a:pPr lvl="1" eaLnBrk="1" hangingPunct="1">
              <a:buFont typeface="Calibri" pitchFamily="34" charset="0"/>
              <a:buChar char="–"/>
            </a:pPr>
            <a:r>
              <a:rPr lang="en-US" sz="1600" smtClean="0"/>
              <a:t>Solid state transformers and cost-effective power converters</a:t>
            </a:r>
          </a:p>
          <a:p>
            <a:pPr lvl="1" eaLnBrk="1" hangingPunct="1">
              <a:buFont typeface="Calibri" pitchFamily="34" charset="0"/>
              <a:buChar char="–"/>
            </a:pPr>
            <a:r>
              <a:rPr lang="en-US" sz="1600" smtClean="0"/>
              <a:t>HVDC circuit breakers</a:t>
            </a:r>
          </a:p>
          <a:p>
            <a:pPr lvl="1" eaLnBrk="1" hangingPunct="1">
              <a:buFont typeface="Calibri" pitchFamily="34" charset="0"/>
              <a:buChar char="–"/>
            </a:pPr>
            <a:r>
              <a:rPr lang="en-US" sz="1600" smtClean="0"/>
              <a:t>Next generation cables and conductors</a:t>
            </a:r>
          </a:p>
          <a:p>
            <a:pPr lvl="1" eaLnBrk="1" hangingPunct="1">
              <a:buFont typeface="Calibri" pitchFamily="34" charset="0"/>
              <a:buChar char="–"/>
            </a:pPr>
            <a:r>
              <a:rPr lang="en-US" sz="1600" smtClean="0"/>
              <a:t>Advanced materials with self-healing for improved resiliency and embedded sensing</a:t>
            </a:r>
          </a:p>
          <a:p>
            <a:pPr eaLnBrk="1" hangingPunct="1">
              <a:buFont typeface="Wingdings" pitchFamily="2" charset="2"/>
              <a:buChar char="q"/>
            </a:pPr>
            <a:r>
              <a:rPr lang="en-US" sz="1800" smtClean="0"/>
              <a:t>Demonstration, testing, and analysis of new technologies and material properties</a:t>
            </a:r>
          </a:p>
        </p:txBody>
      </p:sp>
      <p:sp>
        <p:nvSpPr>
          <p:cNvPr id="7" name="Date Placeholder 6"/>
          <p:cNvSpPr>
            <a:spLocks noGrp="1"/>
          </p:cNvSpPr>
          <p:nvPr>
            <p:ph type="dt" sz="half" idx="10"/>
          </p:nvPr>
        </p:nvSpPr>
        <p:spPr/>
        <p:txBody>
          <a:bodyPr/>
          <a:lstStyle/>
          <a:p>
            <a:pPr>
              <a:defRPr/>
            </a:pPr>
            <a:r>
              <a:rPr lang="en-US" smtClean="0"/>
              <a:t>11/15/2011 DRAFT</a:t>
            </a:r>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5"/>
          <p:cNvSpPr>
            <a:spLocks noGrp="1"/>
          </p:cNvSpPr>
          <p:nvPr>
            <p:ph type="title"/>
          </p:nvPr>
        </p:nvSpPr>
        <p:spPr/>
        <p:txBody>
          <a:bodyPr/>
          <a:lstStyle/>
          <a:p>
            <a:pPr>
              <a:defRPr/>
            </a:pPr>
            <a:r>
              <a:rPr lang="en-US" dirty="0" smtClean="0"/>
              <a:t>Institutional &amp; Market Analysis</a:t>
            </a:r>
            <a:br>
              <a:rPr lang="en-US" dirty="0" smtClean="0"/>
            </a:br>
            <a:r>
              <a:rPr lang="en-US" sz="2800" dirty="0" smtClean="0">
                <a:solidFill>
                  <a:schemeClr val="accent1">
                    <a:lumMod val="60000"/>
                    <a:lumOff val="40000"/>
                  </a:schemeClr>
                </a:solidFill>
              </a:rPr>
              <a:t>S1</a:t>
            </a:r>
            <a:r>
              <a:rPr lang="en-US" sz="2800" dirty="0">
                <a:solidFill>
                  <a:schemeClr val="accent1">
                    <a:lumMod val="60000"/>
                    <a:lumOff val="40000"/>
                  </a:schemeClr>
                </a:solidFill>
              </a:rPr>
              <a:t> </a:t>
            </a:r>
            <a:r>
              <a:rPr lang="en-US" sz="2800" dirty="0">
                <a:solidFill>
                  <a:schemeClr val="accent1">
                    <a:lumMod val="60000"/>
                    <a:lumOff val="40000"/>
                  </a:schemeClr>
                </a:solidFill>
                <a:sym typeface="Wingdings"/>
              </a:rPr>
              <a:t> </a:t>
            </a:r>
            <a:r>
              <a:rPr lang="en-US" sz="2800" dirty="0" smtClean="0">
                <a:solidFill>
                  <a:schemeClr val="accent1">
                    <a:lumMod val="60000"/>
                    <a:lumOff val="40000"/>
                  </a:schemeClr>
                </a:solidFill>
                <a:sym typeface="Wingdings"/>
              </a:rPr>
              <a:t>OE  EERE  SC</a:t>
            </a:r>
            <a:endParaRPr lang="en-US" sz="2800" dirty="0" smtClean="0">
              <a:solidFill>
                <a:schemeClr val="accent1">
                  <a:lumMod val="60000"/>
                  <a:lumOff val="40000"/>
                </a:schemeClr>
              </a:solidFill>
            </a:endParaRPr>
          </a:p>
        </p:txBody>
      </p:sp>
      <p:sp>
        <p:nvSpPr>
          <p:cNvPr id="73730" name="Content Placeholder 5"/>
          <p:cNvSpPr>
            <a:spLocks noGrp="1"/>
          </p:cNvSpPr>
          <p:nvPr>
            <p:ph idx="1"/>
          </p:nvPr>
        </p:nvSpPr>
        <p:spPr>
          <a:xfrm>
            <a:off x="457200" y="1600200"/>
            <a:ext cx="3886200" cy="2286000"/>
          </a:xfrm>
        </p:spPr>
        <p:style>
          <a:lnRef idx="1">
            <a:schemeClr val="accent1"/>
          </a:lnRef>
          <a:fillRef idx="2">
            <a:schemeClr val="accent1"/>
          </a:fillRef>
          <a:effectRef idx="1">
            <a:schemeClr val="accent1"/>
          </a:effectRef>
          <a:fontRef idx="minor">
            <a:schemeClr val="dk1"/>
          </a:fontRef>
        </p:style>
        <p:txBody>
          <a:bodyPr>
            <a:normAutofit/>
          </a:bodyPr>
          <a:lstStyle/>
          <a:p>
            <a:pPr eaLnBrk="1" hangingPunct="1">
              <a:buFont typeface="Arial" charset="0"/>
              <a:buNone/>
              <a:defRPr/>
            </a:pPr>
            <a:r>
              <a:rPr lang="en-US" sz="1800" b="1" dirty="0" smtClean="0">
                <a:solidFill>
                  <a:schemeClr val="tx2"/>
                </a:solidFill>
              </a:rPr>
              <a:t>What’s the challenge?</a:t>
            </a:r>
          </a:p>
          <a:p>
            <a:pPr indent="-223838" eaLnBrk="1" hangingPunct="1">
              <a:lnSpc>
                <a:spcPts val="1700"/>
              </a:lnSpc>
              <a:spcBef>
                <a:spcPts val="200"/>
              </a:spcBef>
              <a:defRPr/>
            </a:pPr>
            <a:r>
              <a:rPr lang="en-US" sz="1600" dirty="0" smtClean="0">
                <a:solidFill>
                  <a:schemeClr val="tx2"/>
                </a:solidFill>
              </a:rPr>
              <a:t>Existing markets, business models, and institutions need to evolve to meet needs raised by new and emerging technologies</a:t>
            </a:r>
          </a:p>
          <a:p>
            <a:pPr indent="-223838" eaLnBrk="1" hangingPunct="1">
              <a:lnSpc>
                <a:spcPts val="1700"/>
              </a:lnSpc>
              <a:spcBef>
                <a:spcPts val="200"/>
              </a:spcBef>
              <a:defRPr/>
            </a:pPr>
            <a:r>
              <a:rPr lang="en-US" sz="1600" dirty="0" smtClean="0">
                <a:solidFill>
                  <a:schemeClr val="tx2"/>
                </a:solidFill>
              </a:rPr>
              <a:t>Additional and ongoing coordination needed among government agencies and stakeholders at many geographic levels </a:t>
            </a:r>
          </a:p>
          <a:p>
            <a:pPr eaLnBrk="1" hangingPunct="1">
              <a:defRPr/>
            </a:pPr>
            <a:endParaRPr lang="en-US" sz="1600" dirty="0" smtClean="0">
              <a:solidFill>
                <a:schemeClr val="tx2"/>
              </a:solidFill>
            </a:endParaRPr>
          </a:p>
        </p:txBody>
      </p:sp>
      <p:sp>
        <p:nvSpPr>
          <p:cNvPr id="5" name="Slide Number Placeholder 4"/>
          <p:cNvSpPr>
            <a:spLocks noGrp="1"/>
          </p:cNvSpPr>
          <p:nvPr>
            <p:ph type="sldNum" sz="quarter" idx="12"/>
          </p:nvPr>
        </p:nvSpPr>
        <p:spPr/>
        <p:txBody>
          <a:bodyPr/>
          <a:lstStyle/>
          <a:p>
            <a:pPr>
              <a:defRPr/>
            </a:pPr>
            <a:fld id="{1AD4EFB7-FAC6-4E23-BA07-A3E15A4CE30A}" type="slidenum">
              <a:rPr lang="en-US"/>
              <a:pPr>
                <a:defRPr/>
              </a:pPr>
              <a:t>34</a:t>
            </a:fld>
            <a:endParaRPr lang="en-US"/>
          </a:p>
        </p:txBody>
      </p:sp>
      <p:sp>
        <p:nvSpPr>
          <p:cNvPr id="12" name="Content Placeholder 5"/>
          <p:cNvSpPr txBox="1">
            <a:spLocks/>
          </p:cNvSpPr>
          <p:nvPr/>
        </p:nvSpPr>
        <p:spPr bwMode="auto">
          <a:xfrm>
            <a:off x="4800600" y="1600200"/>
            <a:ext cx="3886200" cy="228600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lstStyle/>
          <a:p>
            <a:pPr marL="342900" indent="-342900">
              <a:spcBef>
                <a:spcPct val="20000"/>
              </a:spcBef>
              <a:defRPr/>
            </a:pPr>
            <a:r>
              <a:rPr lang="en-US" b="1" dirty="0">
                <a:solidFill>
                  <a:schemeClr val="tx2"/>
                </a:solidFill>
                <a:cs typeface="Arial" charset="0"/>
              </a:rPr>
              <a:t>Where are we today?</a:t>
            </a:r>
          </a:p>
          <a:p>
            <a:pPr marL="342900" indent="-223838">
              <a:lnSpc>
                <a:spcPts val="1700"/>
              </a:lnSpc>
              <a:spcBef>
                <a:spcPts val="200"/>
              </a:spcBef>
              <a:buFont typeface="Arial" charset="0"/>
              <a:buChar char="•"/>
              <a:defRPr/>
            </a:pPr>
            <a:r>
              <a:rPr lang="en-US" sz="1600" dirty="0">
                <a:solidFill>
                  <a:schemeClr val="tx2"/>
                </a:solidFill>
                <a:cs typeface="Arial" charset="0"/>
              </a:rPr>
              <a:t>Increasing focus on collaborative regional and interconnection-wide planning</a:t>
            </a:r>
          </a:p>
          <a:p>
            <a:pPr marL="342900" indent="-223838">
              <a:lnSpc>
                <a:spcPts val="1700"/>
              </a:lnSpc>
              <a:spcBef>
                <a:spcPts val="200"/>
              </a:spcBef>
              <a:buFont typeface="Arial" charset="0"/>
              <a:buChar char="•"/>
              <a:defRPr/>
            </a:pPr>
            <a:r>
              <a:rPr lang="en-US" sz="1600" dirty="0">
                <a:solidFill>
                  <a:schemeClr val="tx2"/>
                </a:solidFill>
                <a:cs typeface="Arial" charset="0"/>
              </a:rPr>
              <a:t>Improved coordination among Federal agencies for renewables development and transmission expansion</a:t>
            </a:r>
          </a:p>
        </p:txBody>
      </p:sp>
      <p:sp>
        <p:nvSpPr>
          <p:cNvPr id="13" name="Content Placeholder 5"/>
          <p:cNvSpPr txBox="1">
            <a:spLocks/>
          </p:cNvSpPr>
          <p:nvPr/>
        </p:nvSpPr>
        <p:spPr bwMode="auto">
          <a:xfrm>
            <a:off x="457200" y="4038600"/>
            <a:ext cx="3886200" cy="228600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lstStyle/>
          <a:p>
            <a:pPr marL="342900" indent="-342900">
              <a:spcBef>
                <a:spcPct val="20000"/>
              </a:spcBef>
              <a:defRPr/>
            </a:pPr>
            <a:r>
              <a:rPr lang="en-US" b="1" dirty="0">
                <a:solidFill>
                  <a:schemeClr val="tx2"/>
                </a:solidFill>
                <a:cs typeface="Arial" charset="0"/>
              </a:rPr>
              <a:t>Need for coordination?</a:t>
            </a:r>
            <a:endParaRPr lang="en-US" sz="2000" b="1" dirty="0">
              <a:solidFill>
                <a:schemeClr val="tx2"/>
              </a:solidFill>
              <a:cs typeface="Arial" charset="0"/>
            </a:endParaRPr>
          </a:p>
          <a:p>
            <a:pPr marL="342900" indent="-223838">
              <a:lnSpc>
                <a:spcPts val="1700"/>
              </a:lnSpc>
              <a:spcBef>
                <a:spcPts val="200"/>
              </a:spcBef>
              <a:buFont typeface="Arial" charset="0"/>
              <a:buChar char="•"/>
              <a:defRPr/>
            </a:pPr>
            <a:r>
              <a:rPr lang="en-US" sz="1600" dirty="0">
                <a:solidFill>
                  <a:schemeClr val="tx2"/>
                </a:solidFill>
                <a:cs typeface="Arial" charset="0"/>
              </a:rPr>
              <a:t>Federal and state agencies, NGOs need to participate in grid planning</a:t>
            </a:r>
          </a:p>
          <a:p>
            <a:pPr marL="342900" indent="-223838">
              <a:lnSpc>
                <a:spcPts val="1700"/>
              </a:lnSpc>
              <a:spcBef>
                <a:spcPts val="200"/>
              </a:spcBef>
              <a:buFont typeface="Arial" charset="0"/>
              <a:buChar char="•"/>
              <a:defRPr/>
            </a:pPr>
            <a:r>
              <a:rPr lang="en-US" sz="1600" dirty="0">
                <a:solidFill>
                  <a:schemeClr val="tx2"/>
                </a:solidFill>
                <a:cs typeface="Arial" charset="0"/>
              </a:rPr>
              <a:t>Regional cooperation on resource development, market issues and transmission expansion</a:t>
            </a:r>
          </a:p>
          <a:p>
            <a:pPr marL="342900" indent="-223838">
              <a:lnSpc>
                <a:spcPts val="1700"/>
              </a:lnSpc>
              <a:spcBef>
                <a:spcPts val="200"/>
              </a:spcBef>
              <a:buFont typeface="Arial" charset="0"/>
              <a:buChar char="•"/>
              <a:defRPr/>
            </a:pPr>
            <a:r>
              <a:rPr lang="en-US" sz="1600" dirty="0">
                <a:solidFill>
                  <a:schemeClr val="tx2"/>
                </a:solidFill>
                <a:cs typeface="Arial" charset="0"/>
              </a:rPr>
              <a:t>Grid operations will require even more intensive coordination in near-real-time</a:t>
            </a:r>
          </a:p>
        </p:txBody>
      </p:sp>
      <p:sp>
        <p:nvSpPr>
          <p:cNvPr id="14" name="Content Placeholder 5"/>
          <p:cNvSpPr txBox="1">
            <a:spLocks/>
          </p:cNvSpPr>
          <p:nvPr/>
        </p:nvSpPr>
        <p:spPr bwMode="auto">
          <a:xfrm>
            <a:off x="4800600" y="4038600"/>
            <a:ext cx="3886200" cy="228600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lstStyle/>
          <a:p>
            <a:pPr marL="342900" indent="-342900">
              <a:spcBef>
                <a:spcPct val="20000"/>
              </a:spcBef>
              <a:defRPr/>
            </a:pPr>
            <a:r>
              <a:rPr lang="en-US" b="1" dirty="0">
                <a:solidFill>
                  <a:schemeClr val="tx2"/>
                </a:solidFill>
                <a:cs typeface="Arial" charset="0"/>
              </a:rPr>
              <a:t>Where are we going?</a:t>
            </a:r>
          </a:p>
          <a:p>
            <a:pPr marL="342900" indent="-223838">
              <a:lnSpc>
                <a:spcPts val="1700"/>
              </a:lnSpc>
              <a:spcBef>
                <a:spcPts val="200"/>
              </a:spcBef>
              <a:buFont typeface="Arial" charset="0"/>
              <a:buChar char="•"/>
              <a:defRPr/>
            </a:pPr>
            <a:r>
              <a:rPr lang="en-US" sz="1600" dirty="0">
                <a:solidFill>
                  <a:schemeClr val="tx2"/>
                </a:solidFill>
                <a:cs typeface="Arial" charset="0"/>
              </a:rPr>
              <a:t>Seamless, reliable, and efficient markets that allow for interstate transmission, access to distant generation resources, and also allow participation by DG, DR, storage, and other non-traditional technologies</a:t>
            </a:r>
          </a:p>
          <a:p>
            <a:pPr marL="342900" indent="-223838">
              <a:lnSpc>
                <a:spcPts val="1700"/>
              </a:lnSpc>
              <a:spcBef>
                <a:spcPts val="200"/>
              </a:spcBef>
              <a:buFont typeface="Arial" charset="0"/>
              <a:buChar char="•"/>
              <a:defRPr/>
            </a:pPr>
            <a:r>
              <a:rPr lang="en-US" sz="1600" dirty="0">
                <a:solidFill>
                  <a:schemeClr val="tx2"/>
                </a:solidFill>
                <a:cs typeface="Arial" charset="0"/>
              </a:rPr>
              <a:t>Increased stakeholder outreach</a:t>
            </a:r>
          </a:p>
        </p:txBody>
      </p:sp>
      <p:sp>
        <p:nvSpPr>
          <p:cNvPr id="8" name="Date Placeholder 7"/>
          <p:cNvSpPr>
            <a:spLocks noGrp="1"/>
          </p:cNvSpPr>
          <p:nvPr>
            <p:ph type="dt" sz="half" idx="10"/>
          </p:nvPr>
        </p:nvSpPr>
        <p:spPr/>
        <p:txBody>
          <a:bodyPr/>
          <a:lstStyle/>
          <a:p>
            <a:pPr>
              <a:defRPr/>
            </a:pPr>
            <a:r>
              <a:rPr lang="en-US" smtClean="0"/>
              <a:t>11/15/2011 DRAFT</a:t>
            </a:r>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09" name="Picture 4" descr="US transmission"/>
          <p:cNvPicPr>
            <a:picLocks noChangeAspect="1" noChangeArrowheads="1"/>
          </p:cNvPicPr>
          <p:nvPr/>
        </p:nvPicPr>
        <p:blipFill>
          <a:blip r:embed="rId3" cstate="print"/>
          <a:srcRect/>
          <a:stretch>
            <a:fillRect/>
          </a:stretch>
        </p:blipFill>
        <p:spPr bwMode="auto">
          <a:xfrm>
            <a:off x="4572000" y="1676400"/>
            <a:ext cx="4179888" cy="2587625"/>
          </a:xfrm>
          <a:prstGeom prst="rect">
            <a:avLst/>
          </a:prstGeom>
          <a:noFill/>
          <a:ln w="9525">
            <a:noFill/>
            <a:miter lim="800000"/>
            <a:headEnd/>
            <a:tailEnd/>
          </a:ln>
        </p:spPr>
      </p:pic>
      <p:sp>
        <p:nvSpPr>
          <p:cNvPr id="2" name="Title 1"/>
          <p:cNvSpPr>
            <a:spLocks noGrp="1"/>
          </p:cNvSpPr>
          <p:nvPr>
            <p:ph type="title"/>
          </p:nvPr>
        </p:nvSpPr>
        <p:spPr/>
        <p:txBody>
          <a:bodyPr>
            <a:normAutofit fontScale="90000"/>
          </a:bodyPr>
          <a:lstStyle/>
          <a:p>
            <a:pPr eaLnBrk="1" hangingPunct="1">
              <a:defRPr/>
            </a:pPr>
            <a:r>
              <a:rPr lang="en-US" sz="4400" dirty="0" smtClean="0"/>
              <a:t>Institutional &amp; Market Analysis </a:t>
            </a:r>
            <a:r>
              <a:rPr lang="en-US" dirty="0" smtClean="0"/>
              <a:t/>
            </a:r>
            <a:br>
              <a:rPr lang="en-US" dirty="0" smtClean="0"/>
            </a:br>
            <a:r>
              <a:rPr lang="en-US" sz="3100" dirty="0" smtClean="0">
                <a:solidFill>
                  <a:schemeClr val="accent1">
                    <a:lumMod val="60000"/>
                    <a:lumOff val="40000"/>
                  </a:schemeClr>
                </a:solidFill>
              </a:rPr>
              <a:t>Overview of Key DOE Activities</a:t>
            </a:r>
            <a:endParaRPr lang="en-US" sz="3100" dirty="0"/>
          </a:p>
        </p:txBody>
      </p:sp>
      <p:sp>
        <p:nvSpPr>
          <p:cNvPr id="145411" name="Content Placeholder 2"/>
          <p:cNvSpPr>
            <a:spLocks noGrp="1"/>
          </p:cNvSpPr>
          <p:nvPr>
            <p:ph idx="1"/>
          </p:nvPr>
        </p:nvSpPr>
        <p:spPr>
          <a:xfrm>
            <a:off x="228600" y="1600200"/>
            <a:ext cx="4267200" cy="4876800"/>
          </a:xfrm>
        </p:spPr>
        <p:txBody>
          <a:bodyPr/>
          <a:lstStyle/>
          <a:p>
            <a:pPr>
              <a:lnSpc>
                <a:spcPct val="90000"/>
              </a:lnSpc>
            </a:pPr>
            <a:r>
              <a:rPr lang="en-US" sz="1800" b="1" smtClean="0"/>
              <a:t>Support for States and Regions: </a:t>
            </a:r>
            <a:r>
              <a:rPr lang="en-US" sz="1800" smtClean="0"/>
              <a:t>interconnection planning, grants, partnerships</a:t>
            </a:r>
          </a:p>
          <a:p>
            <a:pPr>
              <a:lnSpc>
                <a:spcPct val="90000"/>
              </a:lnSpc>
              <a:buFont typeface="Arial" charset="0"/>
              <a:buNone/>
            </a:pPr>
            <a:endParaRPr lang="en-US" sz="800" smtClean="0"/>
          </a:p>
          <a:p>
            <a:pPr>
              <a:lnSpc>
                <a:spcPct val="90000"/>
              </a:lnSpc>
            </a:pPr>
            <a:r>
              <a:rPr lang="en-US" sz="1800" b="1" smtClean="0"/>
              <a:t>Expand Transmission:</a:t>
            </a:r>
            <a:r>
              <a:rPr lang="en-US" sz="1800" smtClean="0"/>
              <a:t> </a:t>
            </a:r>
          </a:p>
          <a:p>
            <a:pPr lvl="1">
              <a:lnSpc>
                <a:spcPct val="90000"/>
              </a:lnSpc>
            </a:pPr>
            <a:r>
              <a:rPr lang="en-US" sz="1800" smtClean="0"/>
              <a:t>leverage PMA’s transmission networks through support for selected new projects</a:t>
            </a:r>
          </a:p>
          <a:p>
            <a:pPr lvl="1">
              <a:lnSpc>
                <a:spcPct val="90000"/>
              </a:lnSpc>
            </a:pPr>
            <a:r>
              <a:rPr lang="en-US" sz="1800" smtClean="0"/>
              <a:t>improve federal process for review of pending projects (Interagency Rapid Response Team /Transmission) </a:t>
            </a:r>
          </a:p>
          <a:p>
            <a:pPr>
              <a:lnSpc>
                <a:spcPct val="90000"/>
              </a:lnSpc>
              <a:buFont typeface="Arial" charset="0"/>
              <a:buNone/>
            </a:pPr>
            <a:endParaRPr lang="en-US" sz="800" smtClean="0"/>
          </a:p>
          <a:p>
            <a:pPr>
              <a:lnSpc>
                <a:spcPct val="90000"/>
              </a:lnSpc>
            </a:pPr>
            <a:r>
              <a:rPr lang="en-US" sz="1800" b="1" smtClean="0"/>
              <a:t>Analyses:</a:t>
            </a:r>
            <a:r>
              <a:rPr lang="en-US" sz="1800" smtClean="0"/>
              <a:t> identify needed infrastructure in the U.S.; identify high-impact transmission expansion opportunities within PMA footprints; triennial congestion studies; state of electricity markets</a:t>
            </a:r>
            <a:endParaRPr lang="en-US" sz="1800" b="1" smtClean="0"/>
          </a:p>
          <a:p>
            <a:pPr eaLnBrk="1" hangingPunct="1">
              <a:lnSpc>
                <a:spcPct val="90000"/>
              </a:lnSpc>
            </a:pPr>
            <a:endParaRPr lang="en-US" sz="1800" smtClean="0"/>
          </a:p>
        </p:txBody>
      </p:sp>
      <p:sp>
        <p:nvSpPr>
          <p:cNvPr id="5" name="Slide Number Placeholder 4"/>
          <p:cNvSpPr>
            <a:spLocks noGrp="1"/>
          </p:cNvSpPr>
          <p:nvPr>
            <p:ph type="sldNum" sz="quarter" idx="12"/>
          </p:nvPr>
        </p:nvSpPr>
        <p:spPr/>
        <p:txBody>
          <a:bodyPr/>
          <a:lstStyle/>
          <a:p>
            <a:pPr>
              <a:defRPr/>
            </a:pPr>
            <a:fld id="{D225455B-B222-4BDB-B211-DE6967B3C4F1}" type="slidenum">
              <a:rPr lang="en-US" smtClean="0"/>
              <a:pPr>
                <a:defRPr/>
              </a:pPr>
              <a:t>35</a:t>
            </a:fld>
            <a:endParaRPr lang="en-US"/>
          </a:p>
        </p:txBody>
      </p:sp>
      <p:pic>
        <p:nvPicPr>
          <p:cNvPr id="145413" name="Picture 2" descr="photo of electric power lines  ">
            <a:hlinkClick r:id="rId4"/>
          </p:cNvPr>
          <p:cNvPicPr>
            <a:picLocks noChangeAspect="1" noChangeArrowheads="1"/>
          </p:cNvPicPr>
          <p:nvPr/>
        </p:nvPicPr>
        <p:blipFill>
          <a:blip r:embed="rId5" cstate="print"/>
          <a:srcRect/>
          <a:stretch>
            <a:fillRect/>
          </a:stretch>
        </p:blipFill>
        <p:spPr bwMode="auto">
          <a:xfrm>
            <a:off x="5257800" y="4191000"/>
            <a:ext cx="2016125" cy="1752600"/>
          </a:xfrm>
          <a:prstGeom prst="rect">
            <a:avLst/>
          </a:prstGeom>
          <a:noFill/>
          <a:ln w="9525">
            <a:noFill/>
            <a:miter lim="800000"/>
            <a:headEnd/>
            <a:tailEnd/>
          </a:ln>
        </p:spPr>
      </p:pic>
      <p:sp>
        <p:nvSpPr>
          <p:cNvPr id="7" name="Date Placeholder 6"/>
          <p:cNvSpPr>
            <a:spLocks noGrp="1"/>
          </p:cNvSpPr>
          <p:nvPr>
            <p:ph type="dt" sz="half" idx="10"/>
          </p:nvPr>
        </p:nvSpPr>
        <p:spPr/>
        <p:txBody>
          <a:bodyPr/>
          <a:lstStyle/>
          <a:p>
            <a:pPr>
              <a:defRPr/>
            </a:pPr>
            <a:r>
              <a:rPr lang="en-US" smtClean="0"/>
              <a:t>11/15/2011 DRAFT</a:t>
            </a:r>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sz="4400" dirty="0" smtClean="0"/>
              <a:t>Institutional &amp; Market Analysis </a:t>
            </a:r>
            <a:r>
              <a:rPr lang="en-US" dirty="0" smtClean="0"/>
              <a:t/>
            </a:r>
            <a:br>
              <a:rPr lang="en-US" dirty="0" smtClean="0"/>
            </a:br>
            <a:r>
              <a:rPr lang="en-US" sz="3100" dirty="0" smtClean="0">
                <a:solidFill>
                  <a:schemeClr val="accent1">
                    <a:lumMod val="60000"/>
                    <a:lumOff val="40000"/>
                  </a:schemeClr>
                </a:solidFill>
              </a:rPr>
              <a:t>Specific Examples of Coordinated Efforts</a:t>
            </a:r>
            <a:endParaRPr lang="en-US" sz="3100" dirty="0"/>
          </a:p>
        </p:txBody>
      </p:sp>
      <p:sp>
        <p:nvSpPr>
          <p:cNvPr id="147458" name="Content Placeholder 2"/>
          <p:cNvSpPr>
            <a:spLocks noGrp="1"/>
          </p:cNvSpPr>
          <p:nvPr>
            <p:ph idx="1"/>
          </p:nvPr>
        </p:nvSpPr>
        <p:spPr>
          <a:xfrm>
            <a:off x="4343400" y="1828800"/>
            <a:ext cx="4343400" cy="4800600"/>
          </a:xfrm>
        </p:spPr>
        <p:txBody>
          <a:bodyPr/>
          <a:lstStyle/>
          <a:p>
            <a:r>
              <a:rPr lang="en-US" sz="1800" b="1" smtClean="0"/>
              <a:t>Interagency Rapid Response Team for Transmission</a:t>
            </a:r>
            <a:r>
              <a:rPr lang="en-US" sz="1800" smtClean="0"/>
              <a:t> (S1, OE, EERE, other federal agencies)</a:t>
            </a:r>
          </a:p>
          <a:p>
            <a:r>
              <a:rPr lang="en-US" sz="1800" b="1" smtClean="0"/>
              <a:t>State Energy Efficiency Action Network</a:t>
            </a:r>
            <a:r>
              <a:rPr lang="en-US" sz="1800" smtClean="0"/>
              <a:t> (OE, EERE)</a:t>
            </a:r>
          </a:p>
          <a:p>
            <a:r>
              <a:rPr lang="en-US" sz="1800" b="1" smtClean="0"/>
              <a:t>Hawaii Clean Energy Initiative</a:t>
            </a:r>
            <a:r>
              <a:rPr lang="en-US" sz="1800" smtClean="0"/>
              <a:t> (OE, EERE)</a:t>
            </a:r>
          </a:p>
          <a:p>
            <a:r>
              <a:rPr lang="en-US" sz="1800" b="1" smtClean="0"/>
              <a:t>Siting on Federal and Tribal Lands</a:t>
            </a:r>
            <a:r>
              <a:rPr lang="en-US" sz="1800" smtClean="0"/>
              <a:t> (OE, EERE, S1)</a:t>
            </a:r>
          </a:p>
          <a:p>
            <a:r>
              <a:rPr lang="en-US" sz="1800" b="1" smtClean="0"/>
              <a:t>Interconnection-Wide Transmission Planning</a:t>
            </a:r>
            <a:r>
              <a:rPr lang="en-US" sz="1800" smtClean="0"/>
              <a:t> (OE, EERE, S1, other federal agencies)</a:t>
            </a:r>
          </a:p>
          <a:p>
            <a:r>
              <a:rPr lang="en-US" sz="1800" b="1" smtClean="0"/>
              <a:t>Transmission Reliability Program </a:t>
            </a:r>
            <a:r>
              <a:rPr lang="en-US" sz="1800" smtClean="0"/>
              <a:t>(OE, SC)</a:t>
            </a:r>
            <a:endParaRPr lang="en-US" sz="1800" b="1" smtClean="0"/>
          </a:p>
          <a:p>
            <a:endParaRPr lang="en-US" sz="1800" smtClean="0"/>
          </a:p>
        </p:txBody>
      </p:sp>
      <p:sp>
        <p:nvSpPr>
          <p:cNvPr id="5" name="Slide Number Placeholder 4"/>
          <p:cNvSpPr>
            <a:spLocks noGrp="1"/>
          </p:cNvSpPr>
          <p:nvPr>
            <p:ph type="sldNum" sz="quarter" idx="12"/>
          </p:nvPr>
        </p:nvSpPr>
        <p:spPr/>
        <p:txBody>
          <a:bodyPr/>
          <a:lstStyle/>
          <a:p>
            <a:pPr>
              <a:defRPr/>
            </a:pPr>
            <a:fld id="{039C1B6E-1798-4978-89C7-71F41386F6CF}" type="slidenum">
              <a:rPr lang="en-US" smtClean="0"/>
              <a:pPr>
                <a:defRPr/>
              </a:pPr>
              <a:t>36</a:t>
            </a:fld>
            <a:endParaRPr lang="en-US"/>
          </a:p>
        </p:txBody>
      </p:sp>
      <p:grpSp>
        <p:nvGrpSpPr>
          <p:cNvPr id="147460" name="Group 10"/>
          <p:cNvGrpSpPr>
            <a:grpSpLocks/>
          </p:cNvGrpSpPr>
          <p:nvPr/>
        </p:nvGrpSpPr>
        <p:grpSpPr bwMode="auto">
          <a:xfrm>
            <a:off x="228600" y="3895725"/>
            <a:ext cx="1905000" cy="1731963"/>
            <a:chOff x="672" y="2631"/>
            <a:chExt cx="1536" cy="1397"/>
          </a:xfrm>
        </p:grpSpPr>
        <p:pic>
          <p:nvPicPr>
            <p:cNvPr id="147464" name="Picture 8"/>
            <p:cNvPicPr>
              <a:picLocks noChangeAspect="1" noChangeArrowheads="1"/>
            </p:cNvPicPr>
            <p:nvPr/>
          </p:nvPicPr>
          <p:blipFill>
            <a:blip r:embed="rId3" cstate="print"/>
            <a:srcRect l="45680" t="40625" r="23866" b="23958"/>
            <a:stretch>
              <a:fillRect/>
            </a:stretch>
          </p:blipFill>
          <p:spPr bwMode="auto">
            <a:xfrm>
              <a:off x="672" y="3024"/>
              <a:ext cx="1536" cy="1004"/>
            </a:xfrm>
            <a:prstGeom prst="rect">
              <a:avLst/>
            </a:prstGeom>
            <a:noFill/>
            <a:ln w="9525">
              <a:noFill/>
              <a:miter lim="800000"/>
              <a:headEnd/>
              <a:tailEnd/>
            </a:ln>
          </p:spPr>
        </p:pic>
        <p:pic>
          <p:nvPicPr>
            <p:cNvPr id="147465" name="Picture 9"/>
            <p:cNvPicPr>
              <a:picLocks noChangeAspect="1" noChangeArrowheads="1"/>
            </p:cNvPicPr>
            <p:nvPr/>
          </p:nvPicPr>
          <p:blipFill>
            <a:blip r:embed="rId4" cstate="print"/>
            <a:srcRect/>
            <a:stretch>
              <a:fillRect/>
            </a:stretch>
          </p:blipFill>
          <p:spPr bwMode="auto">
            <a:xfrm>
              <a:off x="720" y="2631"/>
              <a:ext cx="1440" cy="393"/>
            </a:xfrm>
            <a:prstGeom prst="rect">
              <a:avLst/>
            </a:prstGeom>
            <a:noFill/>
            <a:ln w="9525">
              <a:noFill/>
              <a:miter lim="800000"/>
              <a:headEnd/>
              <a:tailEnd/>
            </a:ln>
          </p:spPr>
        </p:pic>
      </p:grpSp>
      <p:pic>
        <p:nvPicPr>
          <p:cNvPr id="147461" name="Picture 11"/>
          <p:cNvPicPr>
            <a:picLocks noChangeAspect="1" noChangeArrowheads="1"/>
          </p:cNvPicPr>
          <p:nvPr/>
        </p:nvPicPr>
        <p:blipFill>
          <a:blip r:embed="rId5" cstate="print"/>
          <a:srcRect r="73334" b="71428"/>
          <a:stretch>
            <a:fillRect/>
          </a:stretch>
        </p:blipFill>
        <p:spPr bwMode="auto">
          <a:xfrm>
            <a:off x="990600" y="1990725"/>
            <a:ext cx="2438400" cy="762000"/>
          </a:xfrm>
          <a:prstGeom prst="rect">
            <a:avLst/>
          </a:prstGeom>
          <a:noFill/>
          <a:ln w="9525">
            <a:noFill/>
            <a:miter lim="800000"/>
            <a:headEnd/>
            <a:tailEnd/>
          </a:ln>
        </p:spPr>
      </p:pic>
      <p:pic>
        <p:nvPicPr>
          <p:cNvPr id="147462" name="Picture 12" descr="MC900384210[1]"/>
          <p:cNvPicPr>
            <a:picLocks noChangeAspect="1" noChangeArrowheads="1"/>
          </p:cNvPicPr>
          <p:nvPr/>
        </p:nvPicPr>
        <p:blipFill>
          <a:blip r:embed="rId6" cstate="print"/>
          <a:srcRect/>
          <a:stretch>
            <a:fillRect/>
          </a:stretch>
        </p:blipFill>
        <p:spPr bwMode="auto">
          <a:xfrm>
            <a:off x="2362200" y="3819525"/>
            <a:ext cx="1766888" cy="1819275"/>
          </a:xfrm>
          <a:prstGeom prst="rect">
            <a:avLst/>
          </a:prstGeom>
          <a:noFill/>
          <a:ln w="9525">
            <a:noFill/>
            <a:miter lim="800000"/>
            <a:headEnd/>
            <a:tailEnd/>
          </a:ln>
        </p:spPr>
      </p:pic>
      <p:pic>
        <p:nvPicPr>
          <p:cNvPr id="147463" name="Picture 13"/>
          <p:cNvPicPr>
            <a:picLocks noChangeAspect="1" noChangeArrowheads="1"/>
          </p:cNvPicPr>
          <p:nvPr/>
        </p:nvPicPr>
        <p:blipFill>
          <a:blip r:embed="rId7" cstate="print"/>
          <a:srcRect l="7614" t="23959" r="43777" b="55208"/>
          <a:stretch>
            <a:fillRect/>
          </a:stretch>
        </p:blipFill>
        <p:spPr bwMode="auto">
          <a:xfrm>
            <a:off x="228600" y="2838450"/>
            <a:ext cx="3657600" cy="881063"/>
          </a:xfrm>
          <a:prstGeom prst="rect">
            <a:avLst/>
          </a:prstGeom>
          <a:noFill/>
          <a:ln w="9525">
            <a:noFill/>
            <a:miter lim="800000"/>
            <a:headEnd/>
            <a:tailEnd/>
          </a:ln>
        </p:spPr>
      </p:pic>
      <p:sp>
        <p:nvSpPr>
          <p:cNvPr id="11" name="Date Placeholder 10"/>
          <p:cNvSpPr>
            <a:spLocks noGrp="1"/>
          </p:cNvSpPr>
          <p:nvPr>
            <p:ph type="dt" sz="half" idx="10"/>
          </p:nvPr>
        </p:nvSpPr>
        <p:spPr/>
        <p:txBody>
          <a:bodyPr/>
          <a:lstStyle/>
          <a:p>
            <a:pPr>
              <a:defRPr/>
            </a:pPr>
            <a:r>
              <a:rPr lang="en-US" smtClean="0"/>
              <a:t>11/15/2011 DRAFT</a:t>
            </a:r>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sz="4400" dirty="0" smtClean="0"/>
              <a:t>Institutional &amp; Market Analysis </a:t>
            </a:r>
            <a:r>
              <a:rPr lang="en-US" dirty="0" smtClean="0"/>
              <a:t/>
            </a:r>
            <a:br>
              <a:rPr lang="en-US" dirty="0" smtClean="0"/>
            </a:br>
            <a:r>
              <a:rPr lang="en-US" sz="3100" dirty="0" smtClean="0">
                <a:solidFill>
                  <a:schemeClr val="accent1">
                    <a:lumMod val="60000"/>
                    <a:lumOff val="40000"/>
                  </a:schemeClr>
                </a:solidFill>
              </a:rPr>
              <a:t>Future Opportunities for Coordination</a:t>
            </a:r>
            <a:endParaRPr lang="en-US" sz="3100" dirty="0"/>
          </a:p>
        </p:txBody>
      </p:sp>
      <p:sp>
        <p:nvSpPr>
          <p:cNvPr id="106498" name="Content Placeholder 2"/>
          <p:cNvSpPr>
            <a:spLocks noGrp="1"/>
          </p:cNvSpPr>
          <p:nvPr>
            <p:ph idx="1"/>
          </p:nvPr>
        </p:nvSpPr>
        <p:spPr>
          <a:xfrm>
            <a:off x="457200" y="1600200"/>
            <a:ext cx="8229600" cy="2819400"/>
          </a:xfrm>
        </p:spPr>
        <p:txBody>
          <a:bodyPr>
            <a:normAutofit fontScale="92500"/>
          </a:bodyPr>
          <a:lstStyle/>
          <a:p>
            <a:pPr>
              <a:buFont typeface="Wingdings" pitchFamily="2" charset="2"/>
              <a:buChar char="q"/>
              <a:defRPr/>
            </a:pPr>
            <a:r>
              <a:rPr lang="en-US" sz="1800" b="1" dirty="0" smtClean="0"/>
              <a:t>Planning and Coordination:  </a:t>
            </a:r>
            <a:r>
              <a:rPr lang="en-US" sz="1800" dirty="0" smtClean="0"/>
              <a:t>Seek maximum benefits from FERC Order 1000, which </a:t>
            </a:r>
            <a:r>
              <a:rPr lang="en-US" sz="1800" u="sng" dirty="0" smtClean="0"/>
              <a:t>requires</a:t>
            </a:r>
            <a:r>
              <a:rPr lang="en-US" sz="1800" dirty="0" smtClean="0"/>
              <a:t>  regional and </a:t>
            </a:r>
            <a:r>
              <a:rPr lang="en-US" sz="1800" dirty="0" err="1" smtClean="0"/>
              <a:t>subregional</a:t>
            </a:r>
            <a:r>
              <a:rPr lang="en-US" sz="1800" dirty="0" smtClean="0"/>
              <a:t> groups to do open and collaborative long-term grid planning.  Planners must take into account non-wires alternatives, state/local policies, and consult with neighboring planners about new lines crossing shared borders.  Strong participation by states, federal agencies, and NGOs will be crucial to success.</a:t>
            </a:r>
          </a:p>
          <a:p>
            <a:pPr>
              <a:buFont typeface="Wingdings" pitchFamily="2" charset="2"/>
              <a:buChar char="q"/>
              <a:defRPr/>
            </a:pPr>
            <a:r>
              <a:rPr lang="en-US" sz="1800" b="1" dirty="0" smtClean="0"/>
              <a:t>Analyses and Tools: </a:t>
            </a:r>
            <a:r>
              <a:rPr lang="en-US" sz="1800" dirty="0" smtClean="0"/>
              <a:t> assess new markets, business models, revenue streams, and policies; support development of new analytic techniques and tools; evaluate balance of AC and DC within T&amp;D; quantify T&amp;D investments and benefits</a:t>
            </a:r>
          </a:p>
          <a:p>
            <a:pPr>
              <a:buFont typeface="Wingdings" pitchFamily="2" charset="2"/>
              <a:buChar char="q"/>
              <a:defRPr/>
            </a:pPr>
            <a:r>
              <a:rPr lang="en-US" sz="1800" b="1" dirty="0" smtClean="0"/>
              <a:t>Education and Outreach:  </a:t>
            </a:r>
            <a:r>
              <a:rPr lang="en-US" sz="1800" dirty="0" smtClean="0"/>
              <a:t>expanded technical assistance to States and other stakeholders on market implications, regulations, and operations</a:t>
            </a:r>
            <a:endParaRPr lang="en-US" sz="1800" b="1" dirty="0" smtClean="0"/>
          </a:p>
          <a:p>
            <a:pPr>
              <a:buFont typeface="Arial" charset="0"/>
              <a:buNone/>
              <a:defRPr/>
            </a:pPr>
            <a:endParaRPr lang="en-US" sz="800" b="1" dirty="0" smtClean="0"/>
          </a:p>
        </p:txBody>
      </p:sp>
      <p:sp>
        <p:nvSpPr>
          <p:cNvPr id="5" name="Slide Number Placeholder 4"/>
          <p:cNvSpPr>
            <a:spLocks noGrp="1"/>
          </p:cNvSpPr>
          <p:nvPr>
            <p:ph type="sldNum" sz="quarter" idx="12"/>
          </p:nvPr>
        </p:nvSpPr>
        <p:spPr/>
        <p:txBody>
          <a:bodyPr/>
          <a:lstStyle/>
          <a:p>
            <a:pPr>
              <a:defRPr/>
            </a:pPr>
            <a:fld id="{E9CFC129-302E-4034-BD64-E63A7152C488}" type="slidenum">
              <a:rPr lang="en-US" smtClean="0"/>
              <a:pPr>
                <a:defRPr/>
              </a:pPr>
              <a:t>37</a:t>
            </a:fld>
            <a:endParaRPr lang="en-US"/>
          </a:p>
        </p:txBody>
      </p:sp>
      <p:sp>
        <p:nvSpPr>
          <p:cNvPr id="6" name="Content Placeholder 2"/>
          <p:cNvSpPr txBox="1">
            <a:spLocks/>
          </p:cNvSpPr>
          <p:nvPr/>
        </p:nvSpPr>
        <p:spPr bwMode="auto">
          <a:xfrm>
            <a:off x="457200" y="4648200"/>
            <a:ext cx="8229600" cy="152400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nchor="ctr" anchorCtr="1"/>
          <a:lstStyle/>
          <a:p>
            <a:pPr marL="571500" indent="-342900" eaLnBrk="0" hangingPunct="0">
              <a:spcBef>
                <a:spcPct val="20000"/>
              </a:spcBef>
              <a:buFont typeface="Arial" charset="0"/>
              <a:buChar char="•"/>
              <a:defRPr/>
            </a:pPr>
            <a:r>
              <a:rPr lang="en-US" sz="2000" dirty="0">
                <a:solidFill>
                  <a:schemeClr val="tx1"/>
                </a:solidFill>
                <a:cs typeface="Arial" charset="0"/>
              </a:rPr>
              <a:t>What institutional barriers and issues will be most critical as new grid technologies emerge and transform grid operations?</a:t>
            </a:r>
          </a:p>
          <a:p>
            <a:pPr marL="571500" indent="-342900" eaLnBrk="0" hangingPunct="0">
              <a:spcBef>
                <a:spcPct val="20000"/>
              </a:spcBef>
              <a:buFont typeface="Arial" charset="0"/>
              <a:buChar char="•"/>
              <a:defRPr/>
            </a:pPr>
            <a:r>
              <a:rPr lang="en-US" sz="2000" dirty="0">
                <a:solidFill>
                  <a:schemeClr val="tx1"/>
                </a:solidFill>
                <a:cs typeface="Arial" charset="0"/>
              </a:rPr>
              <a:t>What roles should DOE take on to address these barriers and through what mechanisms?</a:t>
            </a:r>
            <a:r>
              <a:rPr lang="en-US" dirty="0">
                <a:solidFill>
                  <a:schemeClr val="tx1"/>
                </a:solidFill>
                <a:cs typeface="Arial" charset="0"/>
              </a:rPr>
              <a:t>  </a:t>
            </a:r>
          </a:p>
        </p:txBody>
      </p:sp>
      <p:sp>
        <p:nvSpPr>
          <p:cNvPr id="7" name="Date Placeholder 6"/>
          <p:cNvSpPr>
            <a:spLocks noGrp="1"/>
          </p:cNvSpPr>
          <p:nvPr>
            <p:ph type="dt" sz="half" idx="10"/>
          </p:nvPr>
        </p:nvSpPr>
        <p:spPr/>
        <p:txBody>
          <a:bodyPr/>
          <a:lstStyle/>
          <a:p>
            <a:pPr>
              <a:defRPr/>
            </a:pPr>
            <a:r>
              <a:rPr lang="en-US" smtClean="0"/>
              <a:t>11/15/2011 DRAFT</a:t>
            </a:r>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Title 1"/>
          <p:cNvSpPr>
            <a:spLocks noGrp="1"/>
          </p:cNvSpPr>
          <p:nvPr>
            <p:ph type="title"/>
          </p:nvPr>
        </p:nvSpPr>
        <p:spPr/>
        <p:txBody>
          <a:bodyPr/>
          <a:lstStyle/>
          <a:p>
            <a:pPr eaLnBrk="1" hangingPunct="1"/>
            <a:r>
              <a:rPr lang="en-US" smtClean="0"/>
              <a:t>Grid Tech Team Actions</a:t>
            </a:r>
          </a:p>
        </p:txBody>
      </p:sp>
      <p:sp>
        <p:nvSpPr>
          <p:cNvPr id="151554" name="Content Placeholder 2"/>
          <p:cNvSpPr>
            <a:spLocks noGrp="1"/>
          </p:cNvSpPr>
          <p:nvPr>
            <p:ph idx="1"/>
          </p:nvPr>
        </p:nvSpPr>
        <p:spPr>
          <a:xfrm>
            <a:off x="457200" y="1295400"/>
            <a:ext cx="8229600" cy="3886200"/>
          </a:xfrm>
        </p:spPr>
        <p:txBody>
          <a:bodyPr/>
          <a:lstStyle/>
          <a:p>
            <a:pPr eaLnBrk="1" hangingPunct="1"/>
            <a:r>
              <a:rPr lang="en-US" sz="2000" smtClean="0"/>
              <a:t>Continue the dialogue towards a National Public-Private Vision of the Future Grid</a:t>
            </a:r>
          </a:p>
          <a:p>
            <a:pPr lvl="1" eaLnBrk="1" hangingPunct="1"/>
            <a:r>
              <a:rPr lang="en-US" sz="1800" i="1" smtClean="0"/>
              <a:t>November 2011</a:t>
            </a:r>
            <a:r>
              <a:rPr lang="en-US" sz="1800" smtClean="0"/>
              <a:t>: Grid Tech Team vetting meeting</a:t>
            </a:r>
          </a:p>
          <a:p>
            <a:pPr lvl="1" eaLnBrk="1" hangingPunct="1"/>
            <a:r>
              <a:rPr lang="en-US" sz="1800" i="1" smtClean="0"/>
              <a:t>December 2011</a:t>
            </a:r>
            <a:r>
              <a:rPr lang="en-US" sz="1800" smtClean="0"/>
              <a:t>:  PSERC meeting</a:t>
            </a:r>
          </a:p>
          <a:p>
            <a:pPr lvl="1" eaLnBrk="1" hangingPunct="1"/>
            <a:r>
              <a:rPr lang="en-US" sz="1800" i="1" smtClean="0"/>
              <a:t>January 2012</a:t>
            </a:r>
            <a:r>
              <a:rPr lang="en-US" sz="1800" smtClean="0"/>
              <a:t>:  Webinar (tentative)</a:t>
            </a:r>
            <a:endParaRPr lang="en-US" sz="1800" i="1" smtClean="0"/>
          </a:p>
          <a:p>
            <a:pPr lvl="1" eaLnBrk="1" hangingPunct="1"/>
            <a:r>
              <a:rPr lang="en-US" sz="1800" i="1" smtClean="0"/>
              <a:t>February 2012</a:t>
            </a:r>
            <a:r>
              <a:rPr lang="en-US" sz="1800" smtClean="0"/>
              <a:t>:  National Electricity Forum meeting</a:t>
            </a:r>
          </a:p>
          <a:p>
            <a:pPr eaLnBrk="1" hangingPunct="1"/>
            <a:r>
              <a:rPr lang="en-US" sz="2000" smtClean="0"/>
              <a:t>Follow-up Discussion - mechanism?</a:t>
            </a:r>
          </a:p>
          <a:p>
            <a:pPr eaLnBrk="1" hangingPunct="1"/>
            <a:r>
              <a:rPr lang="en-US" sz="2000" smtClean="0"/>
              <a:t>Next Steps:</a:t>
            </a:r>
          </a:p>
          <a:p>
            <a:pPr lvl="1" eaLnBrk="1" hangingPunct="1"/>
            <a:r>
              <a:rPr lang="en-US" sz="1800" smtClean="0"/>
              <a:t>Develop National Vision document</a:t>
            </a:r>
          </a:p>
          <a:p>
            <a:pPr lvl="1" eaLnBrk="1" hangingPunct="1"/>
            <a:r>
              <a:rPr lang="en-US" sz="1800" smtClean="0"/>
              <a:t>Develop Strategy for Coordinated DOE Grid Activities/Priorities</a:t>
            </a:r>
          </a:p>
        </p:txBody>
      </p:sp>
      <p:sp>
        <p:nvSpPr>
          <p:cNvPr id="4" name="Slide Number Placeholder 3"/>
          <p:cNvSpPr>
            <a:spLocks noGrp="1"/>
          </p:cNvSpPr>
          <p:nvPr>
            <p:ph type="sldNum" sz="quarter" idx="12"/>
          </p:nvPr>
        </p:nvSpPr>
        <p:spPr/>
        <p:txBody>
          <a:bodyPr/>
          <a:lstStyle/>
          <a:p>
            <a:pPr>
              <a:defRPr/>
            </a:pPr>
            <a:fld id="{807EAD6A-6311-4274-8597-D24059901B71}" type="slidenum">
              <a:rPr lang="en-US"/>
              <a:pPr>
                <a:defRPr/>
              </a:pPr>
              <a:t>38</a:t>
            </a:fld>
            <a:endParaRPr lang="en-US"/>
          </a:p>
        </p:txBody>
      </p:sp>
      <p:sp>
        <p:nvSpPr>
          <p:cNvPr id="6" name="Subtitle 2"/>
          <p:cNvSpPr txBox="1">
            <a:spLocks/>
          </p:cNvSpPr>
          <p:nvPr/>
        </p:nvSpPr>
        <p:spPr>
          <a:xfrm>
            <a:off x="609600" y="5334000"/>
            <a:ext cx="8001000" cy="1524000"/>
          </a:xfrm>
          <a:prstGeom prst="rect">
            <a:avLst/>
          </a:prstGeom>
        </p:spPr>
        <p:txBody>
          <a:bodyPr>
            <a:normAutofit/>
          </a:bodyPr>
          <a:lstStyle/>
          <a:p>
            <a:pPr marL="342900" indent="-342900" algn="ctr" fontAlgn="auto">
              <a:lnSpc>
                <a:spcPct val="90000"/>
              </a:lnSpc>
              <a:spcBef>
                <a:spcPct val="20000"/>
              </a:spcBef>
              <a:spcAft>
                <a:spcPts val="0"/>
              </a:spcAft>
              <a:defRPr/>
            </a:pPr>
            <a:r>
              <a:rPr lang="en-US" sz="2000" b="1" u="sng" dirty="0">
                <a:solidFill>
                  <a:schemeClr val="bg1">
                    <a:lumMod val="50000"/>
                  </a:schemeClr>
                </a:solidFill>
                <a:latin typeface="+mn-lt"/>
                <a:cs typeface="+mn-cs"/>
              </a:rPr>
              <a:t>The Grid Tech Team</a:t>
            </a:r>
          </a:p>
          <a:p>
            <a:pPr marL="342900" indent="-342900" algn="ctr" fontAlgn="auto">
              <a:lnSpc>
                <a:spcPct val="90000"/>
              </a:lnSpc>
              <a:spcBef>
                <a:spcPct val="20000"/>
              </a:spcBef>
              <a:spcAft>
                <a:spcPts val="0"/>
              </a:spcAft>
              <a:defRPr/>
            </a:pPr>
            <a:r>
              <a:rPr lang="en-US" sz="2000" b="1" dirty="0">
                <a:solidFill>
                  <a:schemeClr val="bg1">
                    <a:lumMod val="50000"/>
                  </a:schemeClr>
                </a:solidFill>
                <a:latin typeface="+mn-lt"/>
                <a:cs typeface="+mn-cs"/>
              </a:rPr>
              <a:t>Lauren Azar </a:t>
            </a:r>
            <a:r>
              <a:rPr lang="en-US" sz="2000" dirty="0">
                <a:solidFill>
                  <a:schemeClr val="bg1">
                    <a:lumMod val="50000"/>
                  </a:schemeClr>
                </a:solidFill>
                <a:latin typeface="+mn-lt"/>
                <a:cs typeface="+mn-cs"/>
              </a:rPr>
              <a:t>(S1) </a:t>
            </a:r>
            <a:r>
              <a:rPr lang="en-US" sz="2000" dirty="0">
                <a:solidFill>
                  <a:schemeClr val="bg1">
                    <a:lumMod val="50000"/>
                  </a:schemeClr>
                </a:solidFill>
                <a:latin typeface="+mn-lt"/>
                <a:cs typeface="+mn-cs"/>
                <a:sym typeface="Wingdings"/>
              </a:rPr>
              <a:t> </a:t>
            </a:r>
            <a:r>
              <a:rPr lang="en-US" sz="2000" b="1" dirty="0">
                <a:solidFill>
                  <a:schemeClr val="bg1">
                    <a:lumMod val="50000"/>
                  </a:schemeClr>
                </a:solidFill>
                <a:latin typeface="+mn-lt"/>
                <a:cs typeface="+mn-cs"/>
              </a:rPr>
              <a:t>Gilbert Bindewald </a:t>
            </a:r>
            <a:r>
              <a:rPr lang="en-US" sz="2000" dirty="0">
                <a:solidFill>
                  <a:schemeClr val="bg1">
                    <a:lumMod val="50000"/>
                  </a:schemeClr>
                </a:solidFill>
                <a:latin typeface="+mn-lt"/>
                <a:cs typeface="+mn-cs"/>
              </a:rPr>
              <a:t>(OE)</a:t>
            </a:r>
            <a:r>
              <a:rPr lang="en-US" sz="2000" dirty="0">
                <a:solidFill>
                  <a:schemeClr val="bg1">
                    <a:lumMod val="50000"/>
                  </a:schemeClr>
                </a:solidFill>
                <a:latin typeface="+mn-lt"/>
                <a:cs typeface="+mn-cs"/>
                <a:sym typeface="Wingdings"/>
              </a:rPr>
              <a:t>  </a:t>
            </a:r>
            <a:r>
              <a:rPr lang="en-US" sz="2000" b="1" dirty="0">
                <a:solidFill>
                  <a:schemeClr val="bg1">
                    <a:lumMod val="50000"/>
                  </a:schemeClr>
                </a:solidFill>
                <a:latin typeface="+mn-lt"/>
                <a:cs typeface="+mn-cs"/>
              </a:rPr>
              <a:t>Charlton Clark </a:t>
            </a:r>
            <a:r>
              <a:rPr lang="en-US" sz="2000" dirty="0">
                <a:solidFill>
                  <a:schemeClr val="bg1">
                    <a:lumMod val="50000"/>
                  </a:schemeClr>
                </a:solidFill>
                <a:latin typeface="+mn-lt"/>
                <a:cs typeface="+mn-cs"/>
              </a:rPr>
              <a:t>(EERE) </a:t>
            </a:r>
            <a:r>
              <a:rPr lang="en-US" sz="2000" dirty="0">
                <a:solidFill>
                  <a:schemeClr val="bg1">
                    <a:lumMod val="50000"/>
                  </a:schemeClr>
                </a:solidFill>
                <a:latin typeface="+mn-lt"/>
                <a:cs typeface="+mn-cs"/>
                <a:sym typeface="Wingdings"/>
              </a:rPr>
              <a:t> </a:t>
            </a:r>
            <a:r>
              <a:rPr lang="en-US" sz="2000" b="1" dirty="0">
                <a:solidFill>
                  <a:schemeClr val="bg1">
                    <a:lumMod val="50000"/>
                  </a:schemeClr>
                </a:solidFill>
                <a:latin typeface="+mn-lt"/>
                <a:cs typeface="+mn-cs"/>
              </a:rPr>
              <a:t>James Davenport </a:t>
            </a:r>
            <a:r>
              <a:rPr lang="en-US" sz="2000" dirty="0">
                <a:solidFill>
                  <a:schemeClr val="bg1">
                    <a:lumMod val="50000"/>
                  </a:schemeClr>
                </a:solidFill>
                <a:latin typeface="+mn-lt"/>
                <a:cs typeface="+mn-cs"/>
              </a:rPr>
              <a:t>(SC) </a:t>
            </a:r>
            <a:r>
              <a:rPr lang="en-US" sz="2000" dirty="0">
                <a:solidFill>
                  <a:schemeClr val="bg1">
                    <a:lumMod val="50000"/>
                  </a:schemeClr>
                </a:solidFill>
                <a:latin typeface="+mn-lt"/>
                <a:cs typeface="+mn-cs"/>
                <a:sym typeface="Wingdings"/>
              </a:rPr>
              <a:t> </a:t>
            </a:r>
            <a:r>
              <a:rPr lang="en-US" sz="2000" b="1" dirty="0">
                <a:solidFill>
                  <a:schemeClr val="bg1">
                    <a:lumMod val="50000"/>
                  </a:schemeClr>
                </a:solidFill>
                <a:latin typeface="+mn-lt"/>
                <a:cs typeface="+mn-cs"/>
              </a:rPr>
              <a:t>Jennifer Downes-Angus </a:t>
            </a:r>
            <a:r>
              <a:rPr lang="en-US" sz="2000" dirty="0">
                <a:solidFill>
                  <a:schemeClr val="bg1">
                    <a:lumMod val="50000"/>
                  </a:schemeClr>
                </a:solidFill>
                <a:latin typeface="+mn-lt"/>
                <a:cs typeface="+mn-cs"/>
              </a:rPr>
              <a:t>(CFO) </a:t>
            </a:r>
            <a:r>
              <a:rPr lang="en-US" sz="2000" dirty="0">
                <a:solidFill>
                  <a:schemeClr val="bg1">
                    <a:lumMod val="50000"/>
                  </a:schemeClr>
                </a:solidFill>
                <a:latin typeface="+mn-lt"/>
                <a:cs typeface="+mn-cs"/>
                <a:sym typeface="Wingdings"/>
              </a:rPr>
              <a:t> </a:t>
            </a:r>
            <a:r>
              <a:rPr lang="en-US" sz="2000" b="1" dirty="0">
                <a:solidFill>
                  <a:schemeClr val="bg1">
                    <a:lumMod val="50000"/>
                  </a:schemeClr>
                </a:solidFill>
                <a:latin typeface="+mn-lt"/>
                <a:cs typeface="+mn-cs"/>
              </a:rPr>
              <a:t>Imre Gyuk </a:t>
            </a:r>
            <a:r>
              <a:rPr lang="en-US" sz="2000" dirty="0">
                <a:solidFill>
                  <a:schemeClr val="bg1">
                    <a:lumMod val="50000"/>
                  </a:schemeClr>
                </a:solidFill>
                <a:latin typeface="+mn-lt"/>
                <a:cs typeface="+mn-cs"/>
              </a:rPr>
              <a:t>(OE)</a:t>
            </a:r>
            <a:r>
              <a:rPr lang="en-US" sz="2000" dirty="0">
                <a:solidFill>
                  <a:schemeClr val="bg1">
                    <a:lumMod val="50000"/>
                  </a:schemeClr>
                </a:solidFill>
                <a:latin typeface="+mn-lt"/>
                <a:cs typeface="+mn-cs"/>
                <a:sym typeface="Wingdings"/>
              </a:rPr>
              <a:t> </a:t>
            </a:r>
            <a:r>
              <a:rPr lang="en-US" sz="2000" b="1" dirty="0">
                <a:solidFill>
                  <a:schemeClr val="bg1">
                    <a:lumMod val="50000"/>
                  </a:schemeClr>
                </a:solidFill>
                <a:latin typeface="+mn-lt"/>
                <a:cs typeface="+mn-cs"/>
              </a:rPr>
              <a:t>Mark Johnson </a:t>
            </a:r>
            <a:r>
              <a:rPr lang="en-US" sz="2000" dirty="0">
                <a:solidFill>
                  <a:schemeClr val="bg1">
                    <a:lumMod val="50000"/>
                  </a:schemeClr>
                </a:solidFill>
                <a:latin typeface="+mn-lt"/>
                <a:cs typeface="+mn-cs"/>
              </a:rPr>
              <a:t>(ARPA-E) </a:t>
            </a:r>
            <a:r>
              <a:rPr lang="en-US" sz="2000" dirty="0">
                <a:solidFill>
                  <a:schemeClr val="bg1">
                    <a:lumMod val="50000"/>
                  </a:schemeClr>
                </a:solidFill>
                <a:latin typeface="+mn-lt"/>
                <a:cs typeface="+mn-cs"/>
                <a:sym typeface="Wingdings"/>
              </a:rPr>
              <a:t> </a:t>
            </a:r>
            <a:r>
              <a:rPr lang="en-US" sz="2000" b="1" dirty="0">
                <a:solidFill>
                  <a:schemeClr val="bg1">
                    <a:lumMod val="50000"/>
                  </a:schemeClr>
                </a:solidFill>
                <a:latin typeface="+mn-lt"/>
                <a:cs typeface="+mn-cs"/>
              </a:rPr>
              <a:t>Sandy Landsberg </a:t>
            </a:r>
            <a:r>
              <a:rPr lang="en-US" sz="2000" dirty="0">
                <a:solidFill>
                  <a:schemeClr val="bg1">
                    <a:lumMod val="50000"/>
                  </a:schemeClr>
                </a:solidFill>
                <a:latin typeface="+mn-lt"/>
                <a:cs typeface="+mn-cs"/>
              </a:rPr>
              <a:t>(SC) </a:t>
            </a:r>
            <a:r>
              <a:rPr lang="en-US" sz="2000" dirty="0">
                <a:solidFill>
                  <a:schemeClr val="bg1">
                    <a:lumMod val="50000"/>
                  </a:schemeClr>
                </a:solidFill>
                <a:latin typeface="+mn-lt"/>
                <a:cs typeface="+mn-cs"/>
                <a:sym typeface="Wingdings"/>
              </a:rPr>
              <a:t> </a:t>
            </a:r>
            <a:r>
              <a:rPr lang="en-US" sz="2000" b="1" dirty="0">
                <a:solidFill>
                  <a:schemeClr val="bg1">
                    <a:lumMod val="50000"/>
                  </a:schemeClr>
                </a:solidFill>
                <a:latin typeface="+mn-lt"/>
                <a:cs typeface="+mn-cs"/>
              </a:rPr>
              <a:t>Kevin Lynn </a:t>
            </a:r>
            <a:r>
              <a:rPr lang="en-US" sz="2000" dirty="0">
                <a:solidFill>
                  <a:schemeClr val="bg1">
                    <a:lumMod val="50000"/>
                  </a:schemeClr>
                </a:solidFill>
                <a:latin typeface="+mn-lt"/>
                <a:cs typeface="+mn-cs"/>
              </a:rPr>
              <a:t>(EERE) </a:t>
            </a:r>
            <a:r>
              <a:rPr lang="en-US" sz="2000" dirty="0">
                <a:solidFill>
                  <a:schemeClr val="bg1">
                    <a:lumMod val="50000"/>
                  </a:schemeClr>
                </a:solidFill>
                <a:latin typeface="+mn-lt"/>
                <a:cs typeface="+mn-cs"/>
                <a:sym typeface="Wingdings"/>
              </a:rPr>
              <a:t> </a:t>
            </a:r>
            <a:r>
              <a:rPr lang="en-US" sz="2000" b="1" dirty="0">
                <a:solidFill>
                  <a:schemeClr val="bg1">
                    <a:lumMod val="50000"/>
                  </a:schemeClr>
                </a:solidFill>
                <a:latin typeface="+mn-lt"/>
                <a:cs typeface="+mn-cs"/>
                <a:sym typeface="Wingdings"/>
              </a:rPr>
              <a:t>David Meyer </a:t>
            </a:r>
            <a:r>
              <a:rPr lang="en-US" sz="2000" dirty="0">
                <a:solidFill>
                  <a:schemeClr val="bg1">
                    <a:lumMod val="50000"/>
                  </a:schemeClr>
                </a:solidFill>
                <a:latin typeface="+mn-lt"/>
                <a:cs typeface="+mn-cs"/>
                <a:sym typeface="Wingdings"/>
              </a:rPr>
              <a:t>(OE)</a:t>
            </a:r>
            <a:r>
              <a:rPr lang="en-US" sz="2000" dirty="0">
                <a:solidFill>
                  <a:schemeClr val="bg1">
                    <a:lumMod val="50000"/>
                  </a:schemeClr>
                </a:solidFill>
                <a:latin typeface="+mn-lt"/>
                <a:cs typeface="+mn-cs"/>
              </a:rPr>
              <a:t> </a:t>
            </a:r>
            <a:r>
              <a:rPr lang="en-US" sz="2000" dirty="0">
                <a:solidFill>
                  <a:schemeClr val="bg1">
                    <a:lumMod val="50000"/>
                  </a:schemeClr>
                </a:solidFill>
                <a:latin typeface="+mn-lt"/>
                <a:cs typeface="+mn-cs"/>
                <a:sym typeface="Wingdings"/>
              </a:rPr>
              <a:t> </a:t>
            </a:r>
            <a:r>
              <a:rPr lang="en-US" sz="2000" b="1" dirty="0">
                <a:solidFill>
                  <a:schemeClr val="bg1">
                    <a:lumMod val="50000"/>
                  </a:schemeClr>
                </a:solidFill>
                <a:latin typeface="+mn-lt"/>
                <a:cs typeface="+mn-cs"/>
              </a:rPr>
              <a:t>William Parks </a:t>
            </a:r>
            <a:r>
              <a:rPr lang="en-US" sz="2000" dirty="0">
                <a:solidFill>
                  <a:schemeClr val="bg1">
                    <a:lumMod val="50000"/>
                  </a:schemeClr>
                </a:solidFill>
                <a:latin typeface="+mn-lt"/>
                <a:cs typeface="+mn-cs"/>
              </a:rPr>
              <a:t>(OE) </a:t>
            </a:r>
            <a:r>
              <a:rPr lang="en-US" sz="2000" dirty="0">
                <a:solidFill>
                  <a:schemeClr val="bg1">
                    <a:lumMod val="50000"/>
                  </a:schemeClr>
                </a:solidFill>
                <a:latin typeface="+mn-lt"/>
                <a:cs typeface="+mn-cs"/>
                <a:sym typeface="Wingdings"/>
              </a:rPr>
              <a:t> </a:t>
            </a:r>
            <a:r>
              <a:rPr lang="en-US" sz="2000" b="1" dirty="0">
                <a:solidFill>
                  <a:schemeClr val="bg1">
                    <a:lumMod val="50000"/>
                  </a:schemeClr>
                </a:solidFill>
                <a:latin typeface="+mn-lt"/>
                <a:cs typeface="+mn-cs"/>
              </a:rPr>
              <a:t>Rajeev Ram </a:t>
            </a:r>
            <a:r>
              <a:rPr lang="en-US" sz="2000" dirty="0">
                <a:solidFill>
                  <a:schemeClr val="bg1">
                    <a:lumMod val="50000"/>
                  </a:schemeClr>
                </a:solidFill>
                <a:latin typeface="+mn-lt"/>
                <a:cs typeface="+mn-cs"/>
              </a:rPr>
              <a:t>(ARPA-E)</a:t>
            </a:r>
            <a:endParaRPr lang="en-US" sz="2000" dirty="0">
              <a:solidFill>
                <a:schemeClr val="bg1">
                  <a:lumMod val="50000"/>
                </a:schemeClr>
              </a:solidFill>
              <a:latin typeface="+mn-lt"/>
              <a:cs typeface="+mn-cs"/>
              <a:sym typeface="Wingdings"/>
            </a:endParaRPr>
          </a:p>
          <a:p>
            <a:pPr marL="342900" indent="-342900" algn="ctr" fontAlgn="auto">
              <a:lnSpc>
                <a:spcPct val="90000"/>
              </a:lnSpc>
              <a:spcBef>
                <a:spcPct val="20000"/>
              </a:spcBef>
              <a:spcAft>
                <a:spcPts val="0"/>
              </a:spcAft>
              <a:buFont typeface="Arial" pitchFamily="34" charset="0"/>
              <a:buChar char="•"/>
              <a:defRPr/>
            </a:pPr>
            <a:endParaRPr lang="en-US" sz="2000" dirty="0">
              <a:solidFill>
                <a:schemeClr val="bg1">
                  <a:lumMod val="50000"/>
                </a:schemeClr>
              </a:solidFill>
              <a:latin typeface="+mn-lt"/>
              <a:cs typeface="+mn-cs"/>
            </a:endParaRPr>
          </a:p>
        </p:txBody>
      </p:sp>
      <p:sp>
        <p:nvSpPr>
          <p:cNvPr id="7" name="Date Placeholder 6"/>
          <p:cNvSpPr>
            <a:spLocks noGrp="1"/>
          </p:cNvSpPr>
          <p:nvPr>
            <p:ph type="dt" sz="half" idx="10"/>
          </p:nvPr>
        </p:nvSpPr>
        <p:spPr/>
        <p:txBody>
          <a:bodyPr/>
          <a:lstStyle/>
          <a:p>
            <a:pPr>
              <a:defRPr/>
            </a:pPr>
            <a:r>
              <a:rPr lang="en-US" smtClean="0"/>
              <a:t>11/15/2011 DRAFT</a:t>
            </a:r>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5"/>
          <p:cNvSpPr>
            <a:spLocks noGrp="1"/>
          </p:cNvSpPr>
          <p:nvPr>
            <p:ph type="sldNum" sz="quarter" idx="11"/>
          </p:nvPr>
        </p:nvSpPr>
        <p:spPr/>
        <p:txBody>
          <a:bodyPr/>
          <a:lstStyle/>
          <a:p>
            <a:pPr>
              <a:defRPr/>
            </a:pPr>
            <a:fld id="{A869FFC9-8349-4374-905F-99BA43616F73}" type="slidenum">
              <a:rPr lang="en-US"/>
              <a:pPr>
                <a:defRPr/>
              </a:pPr>
              <a:t>39</a:t>
            </a:fld>
            <a:endParaRPr lang="en-US"/>
          </a:p>
        </p:txBody>
      </p:sp>
      <p:sp>
        <p:nvSpPr>
          <p:cNvPr id="2" name="Title 1"/>
          <p:cNvSpPr>
            <a:spLocks noGrp="1"/>
          </p:cNvSpPr>
          <p:nvPr>
            <p:ph type="title"/>
          </p:nvPr>
        </p:nvSpPr>
        <p:spPr>
          <a:xfrm>
            <a:off x="457200" y="228600"/>
            <a:ext cx="8229600" cy="1143000"/>
          </a:xfrm>
        </p:spPr>
        <p:txBody>
          <a:bodyPr rtlCol="0">
            <a:normAutofit fontScale="90000"/>
          </a:bodyPr>
          <a:lstStyle/>
          <a:p>
            <a:pPr eaLnBrk="1" fontAlgn="auto" hangingPunct="1">
              <a:spcAft>
                <a:spcPts val="0"/>
              </a:spcAft>
              <a:defRPr/>
            </a:pPr>
            <a:r>
              <a:rPr lang="en-US" b="1" dirty="0" smtClean="0">
                <a:solidFill>
                  <a:schemeClr val="accent1"/>
                </a:solidFill>
              </a:rPr>
              <a:t>The Future Grid</a:t>
            </a:r>
            <a:br>
              <a:rPr lang="en-US" b="1" dirty="0" smtClean="0">
                <a:solidFill>
                  <a:schemeClr val="accent1"/>
                </a:solidFill>
              </a:rPr>
            </a:br>
            <a:r>
              <a:rPr lang="en-US" sz="3100" b="1" i="1" dirty="0" smtClean="0">
                <a:solidFill>
                  <a:schemeClr val="bg1">
                    <a:lumMod val="50000"/>
                  </a:schemeClr>
                </a:solidFill>
              </a:rPr>
              <a:t>what should it look like </a:t>
            </a:r>
            <a:endParaRPr lang="en-US" b="1" dirty="0">
              <a:solidFill>
                <a:schemeClr val="bg1">
                  <a:lumMod val="50000"/>
                </a:schemeClr>
              </a:solidFill>
            </a:endParaRPr>
          </a:p>
        </p:txBody>
      </p:sp>
      <p:sp>
        <p:nvSpPr>
          <p:cNvPr id="3" name="Content Placeholder 2"/>
          <p:cNvSpPr>
            <a:spLocks noGrp="1"/>
          </p:cNvSpPr>
          <p:nvPr>
            <p:ph sz="half" idx="1"/>
          </p:nvPr>
        </p:nvSpPr>
        <p:spPr>
          <a:xfrm>
            <a:off x="228600" y="3687763"/>
            <a:ext cx="4267200" cy="2865437"/>
          </a:xfrm>
        </p:spPr>
        <p:txBody>
          <a:bodyPr rtlCol="0">
            <a:noAutofit/>
          </a:bodyPr>
          <a:lstStyle/>
          <a:p>
            <a:pPr eaLnBrk="1" fontAlgn="auto" hangingPunct="1">
              <a:spcAft>
                <a:spcPts val="0"/>
              </a:spcAft>
              <a:buFont typeface="Arial" pitchFamily="34" charset="0"/>
              <a:buNone/>
              <a:defRPr/>
            </a:pPr>
            <a:r>
              <a:rPr lang="en-US" sz="2000" b="1" dirty="0" smtClean="0"/>
              <a:t>It should be capable of:</a:t>
            </a:r>
          </a:p>
          <a:p>
            <a:pPr indent="-168275" eaLnBrk="1" fontAlgn="auto" hangingPunct="1">
              <a:spcAft>
                <a:spcPts val="0"/>
              </a:spcAft>
              <a:buFont typeface="Arial" pitchFamily="34" charset="0"/>
              <a:buChar char="•"/>
              <a:defRPr/>
            </a:pPr>
            <a:r>
              <a:rPr lang="en-US" sz="1500" dirty="0" smtClean="0"/>
              <a:t>Enabling informed participation of customers</a:t>
            </a:r>
          </a:p>
          <a:p>
            <a:pPr indent="-168275" eaLnBrk="1" fontAlgn="auto" hangingPunct="1">
              <a:spcAft>
                <a:spcPts val="0"/>
              </a:spcAft>
              <a:buFont typeface="Arial" pitchFamily="34" charset="0"/>
              <a:buChar char="•"/>
              <a:defRPr/>
            </a:pPr>
            <a:r>
              <a:rPr lang="en-US" sz="1500" dirty="0" smtClean="0"/>
              <a:t>Accommodating all generation and storage options</a:t>
            </a:r>
          </a:p>
          <a:p>
            <a:pPr indent="-168275" eaLnBrk="1" fontAlgn="auto" hangingPunct="1">
              <a:spcAft>
                <a:spcPts val="0"/>
              </a:spcAft>
              <a:buFont typeface="Arial" pitchFamily="34" charset="0"/>
              <a:buChar char="•"/>
              <a:defRPr/>
            </a:pPr>
            <a:r>
              <a:rPr lang="en-US" sz="1500" dirty="0" smtClean="0"/>
              <a:t>Enabling new products, services, and markets</a:t>
            </a:r>
          </a:p>
          <a:p>
            <a:pPr indent="-168275" eaLnBrk="1" fontAlgn="auto" hangingPunct="1">
              <a:spcAft>
                <a:spcPts val="0"/>
              </a:spcAft>
              <a:buFont typeface="Arial" pitchFamily="34" charset="0"/>
              <a:buChar char="•"/>
              <a:defRPr/>
            </a:pPr>
            <a:r>
              <a:rPr lang="en-US" sz="1500" dirty="0" smtClean="0"/>
              <a:t>Providing the power quality for a range of needs</a:t>
            </a:r>
          </a:p>
          <a:p>
            <a:pPr indent="-168275" eaLnBrk="1" fontAlgn="auto" hangingPunct="1">
              <a:spcAft>
                <a:spcPts val="0"/>
              </a:spcAft>
              <a:buFont typeface="Arial" pitchFamily="34" charset="0"/>
              <a:buChar char="•"/>
              <a:defRPr/>
            </a:pPr>
            <a:r>
              <a:rPr lang="en-US" sz="1500" dirty="0" smtClean="0"/>
              <a:t>Optimizing asset utilization and operating efficiency</a:t>
            </a:r>
          </a:p>
          <a:p>
            <a:pPr indent="-168275" eaLnBrk="1" fontAlgn="auto" hangingPunct="1">
              <a:spcAft>
                <a:spcPts val="0"/>
              </a:spcAft>
              <a:buFont typeface="Arial" pitchFamily="34" charset="0"/>
              <a:buChar char="•"/>
              <a:defRPr/>
            </a:pPr>
            <a:r>
              <a:rPr lang="en-US" sz="1500" dirty="0" smtClean="0"/>
              <a:t>Providing resiliency to disturbances, attacks, and natural disasters</a:t>
            </a:r>
            <a:endParaRPr lang="en-US" sz="1500" dirty="0"/>
          </a:p>
        </p:txBody>
      </p:sp>
      <p:pic>
        <p:nvPicPr>
          <p:cNvPr id="153604" name="Picture 5" descr="C:\Documents and Settings\parksb\Local Settings\Temporary Internet Files\Content.Word\2000px-Electricity_grid_simple-_North_America_svg.png"/>
          <p:cNvPicPr>
            <a:picLocks noChangeAspect="1" noChangeArrowheads="1"/>
          </p:cNvPicPr>
          <p:nvPr/>
        </p:nvPicPr>
        <p:blipFill>
          <a:blip r:embed="rId3" cstate="print"/>
          <a:srcRect/>
          <a:stretch>
            <a:fillRect/>
          </a:stretch>
        </p:blipFill>
        <p:spPr bwMode="auto">
          <a:xfrm>
            <a:off x="685800" y="1524000"/>
            <a:ext cx="5667375" cy="2100263"/>
          </a:xfrm>
          <a:prstGeom prst="rect">
            <a:avLst/>
          </a:prstGeom>
          <a:noFill/>
          <a:ln w="9525">
            <a:noFill/>
            <a:miter lim="800000"/>
            <a:headEnd/>
            <a:tailEnd/>
          </a:ln>
        </p:spPr>
      </p:pic>
      <p:sp>
        <p:nvSpPr>
          <p:cNvPr id="7" name="Striped Right Arrow 6"/>
          <p:cNvSpPr/>
          <p:nvPr/>
        </p:nvSpPr>
        <p:spPr>
          <a:xfrm>
            <a:off x="6605588" y="2232025"/>
            <a:ext cx="762000" cy="685800"/>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Action Button: Help 7">
            <a:hlinkClick r:id="" action="ppaction://noaction" highlightClick="1"/>
          </p:cNvPr>
          <p:cNvSpPr/>
          <p:nvPr/>
        </p:nvSpPr>
        <p:spPr>
          <a:xfrm>
            <a:off x="7620000" y="1927225"/>
            <a:ext cx="1066800" cy="1295400"/>
          </a:xfrm>
          <a:prstGeom prst="actionButtonHelp">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Content Placeholder 2"/>
          <p:cNvSpPr>
            <a:spLocks noGrp="1"/>
          </p:cNvSpPr>
          <p:nvPr>
            <p:ph sz="half" idx="1"/>
          </p:nvPr>
        </p:nvSpPr>
        <p:spPr>
          <a:xfrm>
            <a:off x="4648200" y="3687763"/>
            <a:ext cx="4267200" cy="2865437"/>
          </a:xfrm>
        </p:spPr>
        <p:txBody>
          <a:bodyPr rtlCol="0">
            <a:noAutofit/>
          </a:bodyPr>
          <a:lstStyle/>
          <a:p>
            <a:pPr eaLnBrk="1" fontAlgn="auto" hangingPunct="1">
              <a:spcAft>
                <a:spcPts val="0"/>
              </a:spcAft>
              <a:buFont typeface="Arial" pitchFamily="34" charset="0"/>
              <a:buNone/>
              <a:defRPr/>
            </a:pPr>
            <a:r>
              <a:rPr lang="en-US" sz="2000" b="1" dirty="0" smtClean="0"/>
              <a:t>How do we get there?</a:t>
            </a:r>
          </a:p>
          <a:p>
            <a:pPr indent="-168275" eaLnBrk="1" fontAlgn="auto" hangingPunct="1">
              <a:spcAft>
                <a:spcPts val="0"/>
              </a:spcAft>
              <a:buFont typeface="Arial" pitchFamily="34" charset="0"/>
              <a:buChar char="•"/>
              <a:defRPr/>
            </a:pPr>
            <a:r>
              <a:rPr lang="en-US" sz="1500" dirty="0" smtClean="0"/>
              <a:t>Grid components and subcomponents</a:t>
            </a:r>
          </a:p>
          <a:p>
            <a:pPr indent="-168275" eaLnBrk="1" fontAlgn="auto" hangingPunct="1">
              <a:spcAft>
                <a:spcPts val="0"/>
              </a:spcAft>
              <a:buFont typeface="Arial" pitchFamily="34" charset="0"/>
              <a:buChar char="•"/>
              <a:defRPr/>
            </a:pPr>
            <a:r>
              <a:rPr lang="en-US" sz="1500" dirty="0" smtClean="0"/>
              <a:t>Materials innovations</a:t>
            </a:r>
          </a:p>
          <a:p>
            <a:pPr indent="-168275" eaLnBrk="1" fontAlgn="auto" hangingPunct="1">
              <a:spcAft>
                <a:spcPts val="0"/>
              </a:spcAft>
              <a:buFont typeface="Arial" pitchFamily="34" charset="0"/>
              <a:buChar char="•"/>
              <a:defRPr/>
            </a:pPr>
            <a:r>
              <a:rPr lang="en-US" sz="1500" dirty="0" smtClean="0"/>
              <a:t>System integration and distributed technologies</a:t>
            </a:r>
          </a:p>
          <a:p>
            <a:pPr indent="-168275" eaLnBrk="1" fontAlgn="auto" hangingPunct="1">
              <a:spcAft>
                <a:spcPts val="0"/>
              </a:spcAft>
              <a:buFont typeface="Arial" pitchFamily="34" charset="0"/>
              <a:buChar char="•"/>
              <a:defRPr/>
            </a:pPr>
            <a:r>
              <a:rPr lang="en-US" sz="1500" dirty="0" smtClean="0"/>
              <a:t>Grid energy storage and demand response</a:t>
            </a:r>
          </a:p>
          <a:p>
            <a:pPr indent="-168275" eaLnBrk="1" fontAlgn="auto" hangingPunct="1">
              <a:spcAft>
                <a:spcPts val="0"/>
              </a:spcAft>
              <a:buFont typeface="Arial" pitchFamily="34" charset="0"/>
              <a:buChar char="•"/>
              <a:defRPr/>
            </a:pPr>
            <a:r>
              <a:rPr lang="en-US" sz="1500" dirty="0" smtClean="0"/>
              <a:t>Analysis, standards and model development</a:t>
            </a:r>
          </a:p>
          <a:p>
            <a:pPr indent="-168275" eaLnBrk="1" fontAlgn="auto" hangingPunct="1">
              <a:spcAft>
                <a:spcPts val="0"/>
              </a:spcAft>
              <a:buFont typeface="Arial" pitchFamily="34" charset="0"/>
              <a:buChar char="•"/>
              <a:defRPr/>
            </a:pPr>
            <a:r>
              <a:rPr lang="en-US" sz="1500" dirty="0" smtClean="0"/>
              <a:t>Planning, Policy and other non-technical support (e.g., markets, regulations, environmental considerations)</a:t>
            </a:r>
          </a:p>
          <a:p>
            <a:pPr marL="228600" indent="-228600" eaLnBrk="1" fontAlgn="auto" hangingPunct="1">
              <a:spcAft>
                <a:spcPts val="0"/>
              </a:spcAft>
              <a:buFont typeface="Arial" charset="0"/>
              <a:buNone/>
              <a:defRPr/>
            </a:pPr>
            <a:r>
              <a:rPr lang="en-US" sz="2000" b="1" dirty="0" smtClean="0"/>
              <a:t>What’s the role of industry?</a:t>
            </a:r>
          </a:p>
          <a:p>
            <a:pPr indent="-168275" eaLnBrk="1" fontAlgn="auto" hangingPunct="1">
              <a:spcAft>
                <a:spcPts val="0"/>
              </a:spcAft>
              <a:buFont typeface="Arial" pitchFamily="34" charset="0"/>
              <a:buChar char="•"/>
              <a:defRPr/>
            </a:pPr>
            <a:endParaRPr lang="en-US" sz="1500" dirty="0" smtClean="0"/>
          </a:p>
          <a:p>
            <a:pPr indent="-168275" eaLnBrk="1" fontAlgn="auto" hangingPunct="1">
              <a:spcAft>
                <a:spcPts val="0"/>
              </a:spcAft>
              <a:buFont typeface="Arial" pitchFamily="34" charset="0"/>
              <a:buChar char="•"/>
              <a:defRPr/>
            </a:pPr>
            <a:endParaRPr lang="en-US" sz="1500" dirty="0"/>
          </a:p>
        </p:txBody>
      </p:sp>
      <p:sp>
        <p:nvSpPr>
          <p:cNvPr id="10" name="Date Placeholder 9"/>
          <p:cNvSpPr>
            <a:spLocks noGrp="1"/>
          </p:cNvSpPr>
          <p:nvPr>
            <p:ph type="dt" sz="half" idx="10"/>
          </p:nvPr>
        </p:nvSpPr>
        <p:spPr/>
        <p:txBody>
          <a:bodyPr/>
          <a:lstStyle/>
          <a:p>
            <a:pPr>
              <a:defRPr/>
            </a:pPr>
            <a:r>
              <a:rPr lang="en-US" smtClean="0"/>
              <a:t>11/15/2011 DRAFT</a:t>
            </a:r>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lue_2003">
  <a:themeElements>
    <a:clrScheme name="">
      <a:dk1>
        <a:srgbClr val="404040"/>
      </a:dk1>
      <a:lt1>
        <a:srgbClr val="FFFFFF"/>
      </a:lt1>
      <a:dk2>
        <a:srgbClr val="1F497D"/>
      </a:dk2>
      <a:lt2>
        <a:srgbClr val="D2D2D2"/>
      </a:lt2>
      <a:accent1>
        <a:srgbClr val="A6C4DE"/>
      </a:accent1>
      <a:accent2>
        <a:srgbClr val="9D7D9E"/>
      </a:accent2>
      <a:accent3>
        <a:srgbClr val="FFFFFF"/>
      </a:accent3>
      <a:accent4>
        <a:srgbClr val="353535"/>
      </a:accent4>
      <a:accent5>
        <a:srgbClr val="D0DEEC"/>
      </a:accent5>
      <a:accent6>
        <a:srgbClr val="8E718F"/>
      </a:accent6>
      <a:hlink>
        <a:srgbClr val="7AB800"/>
      </a:hlink>
      <a:folHlink>
        <a:srgbClr val="BF5C28"/>
      </a:folHlink>
    </a:clrScheme>
    <a:fontScheme name="blue_2003">
      <a:majorFont>
        <a:latin typeface="Trebuchet MS"/>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rgbClr val="0A0A0A"/>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raClrScheme>
      <a:clrScheme name="blue_2003 1">
        <a:dk1>
          <a:srgbClr val="616161"/>
        </a:dk1>
        <a:lt1>
          <a:srgbClr val="FFFFFF"/>
        </a:lt1>
        <a:dk2>
          <a:srgbClr val="1F497D"/>
        </a:dk2>
        <a:lt2>
          <a:srgbClr val="D2D2D2"/>
        </a:lt2>
        <a:accent1>
          <a:srgbClr val="5C0426"/>
        </a:accent1>
        <a:accent2>
          <a:srgbClr val="9D7D9E"/>
        </a:accent2>
        <a:accent3>
          <a:srgbClr val="FFFFFF"/>
        </a:accent3>
        <a:accent4>
          <a:srgbClr val="525252"/>
        </a:accent4>
        <a:accent5>
          <a:srgbClr val="B5AAAC"/>
        </a:accent5>
        <a:accent6>
          <a:srgbClr val="8E718F"/>
        </a:accent6>
        <a:hlink>
          <a:srgbClr val="253D51"/>
        </a:hlink>
        <a:folHlink>
          <a:srgbClr val="0D204A"/>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PNNL_PowerPoint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NNL_Presentation_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NNL_Presentation_Templat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PNNL_Presentation_Templat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NNL_Presentation_Templat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NNL_Presentation_Templat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NNL_Presentation_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NNL_Presentation_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PNNL_Presentation_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PNNL_Presentation_Template 8">
        <a:dk1>
          <a:srgbClr val="000000"/>
        </a:dk1>
        <a:lt1>
          <a:srgbClr val="FFFFFF"/>
        </a:lt1>
        <a:dk2>
          <a:srgbClr val="000000"/>
        </a:dk2>
        <a:lt2>
          <a:srgbClr val="000000"/>
        </a:lt2>
        <a:accent1>
          <a:srgbClr val="000099"/>
        </a:accent1>
        <a:accent2>
          <a:srgbClr val="FFCC00"/>
        </a:accent2>
        <a:accent3>
          <a:srgbClr val="FFFFFF"/>
        </a:accent3>
        <a:accent4>
          <a:srgbClr val="000000"/>
        </a:accent4>
        <a:accent5>
          <a:srgbClr val="AAAACA"/>
        </a:accent5>
        <a:accent6>
          <a:srgbClr val="E7B900"/>
        </a:accent6>
        <a:hlink>
          <a:srgbClr val="CC3300"/>
        </a:hlink>
        <a:folHlink>
          <a:srgbClr val="800000"/>
        </a:folHlink>
      </a:clrScheme>
      <a:clrMap bg1="lt1" tx1="dk1" bg2="lt2" tx2="dk2" accent1="accent1" accent2="accent2" accent3="accent3" accent4="accent4" accent5="accent5" accent6="accent6" hlink="hlink" folHlink="folHlink"/>
    </a:extraClrScheme>
    <a:extraClrScheme>
      <a:clrScheme name="PNNL_Presentation_Template 9">
        <a:dk1>
          <a:srgbClr val="000000"/>
        </a:dk1>
        <a:lt1>
          <a:srgbClr val="FFFFFF"/>
        </a:lt1>
        <a:dk2>
          <a:srgbClr val="000000"/>
        </a:dk2>
        <a:lt2>
          <a:srgbClr val="4D4D4D"/>
        </a:lt2>
        <a:accent1>
          <a:srgbClr val="000099"/>
        </a:accent1>
        <a:accent2>
          <a:srgbClr val="FFCC00"/>
        </a:accent2>
        <a:accent3>
          <a:srgbClr val="FFFFFF"/>
        </a:accent3>
        <a:accent4>
          <a:srgbClr val="000000"/>
        </a:accent4>
        <a:accent5>
          <a:srgbClr val="AAAACA"/>
        </a:accent5>
        <a:accent6>
          <a:srgbClr val="E7B900"/>
        </a:accent6>
        <a:hlink>
          <a:srgbClr val="006600"/>
        </a:hlink>
        <a:folHlink>
          <a:srgbClr val="CC3300"/>
        </a:folHlink>
      </a:clrScheme>
      <a:clrMap bg1="lt1" tx1="dk1" bg2="lt2" tx2="dk2" accent1="accent1" accent2="accent2" accent3="accent3" accent4="accent4" accent5="accent5" accent6="accent6" hlink="hlink" folHlink="folHlink"/>
    </a:extraClrScheme>
    <a:extraClrScheme>
      <a:clrScheme name="PNNL_Presentation_Template 10">
        <a:dk1>
          <a:srgbClr val="000000"/>
        </a:dk1>
        <a:lt1>
          <a:srgbClr val="FFFFFF"/>
        </a:lt1>
        <a:dk2>
          <a:srgbClr val="000000"/>
        </a:dk2>
        <a:lt2>
          <a:srgbClr val="4D4D4D"/>
        </a:lt2>
        <a:accent1>
          <a:srgbClr val="336699"/>
        </a:accent1>
        <a:accent2>
          <a:srgbClr val="FFCC00"/>
        </a:accent2>
        <a:accent3>
          <a:srgbClr val="FFFFFF"/>
        </a:accent3>
        <a:accent4>
          <a:srgbClr val="000000"/>
        </a:accent4>
        <a:accent5>
          <a:srgbClr val="ADB8CA"/>
        </a:accent5>
        <a:accent6>
          <a:srgbClr val="E7B900"/>
        </a:accent6>
        <a:hlink>
          <a:srgbClr val="008080"/>
        </a:hlink>
        <a:folHlink>
          <a:srgbClr val="990033"/>
        </a:folHlink>
      </a:clrScheme>
      <a:clrMap bg1="lt1" tx1="dk1" bg2="lt2" tx2="dk2" accent1="accent1" accent2="accent2" accent3="accent3" accent4="accent4" accent5="accent5" accent6="accent6" hlink="hlink" folHlink="folHlink"/>
    </a:extraClrScheme>
    <a:extraClrScheme>
      <a:clrScheme name="PNNL_Presentation_Template 11">
        <a:dk1>
          <a:srgbClr val="000000"/>
        </a:dk1>
        <a:lt1>
          <a:srgbClr val="FFFFFF"/>
        </a:lt1>
        <a:dk2>
          <a:srgbClr val="CB7023"/>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Office Theme">
  <a:themeElements>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Office Theme">
      <a:majorFont>
        <a:latin typeface="Calibri"/>
        <a:ea typeface=""/>
        <a:cs typeface="Arial"/>
      </a:majorFont>
      <a:minorFont>
        <a:latin typeface="Calibri"/>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7469</TotalTime>
  <Words>4685</Words>
  <Application>Microsoft Office PowerPoint</Application>
  <PresentationFormat>On-screen Show (4:3)</PresentationFormat>
  <Paragraphs>744</Paragraphs>
  <Slides>39</Slides>
  <Notes>39</Notes>
  <HiddenSlides>0</HiddenSlides>
  <MMClips>0</MMClips>
  <ScaleCrop>false</ScaleCrop>
  <HeadingPairs>
    <vt:vector size="4" baseType="variant">
      <vt:variant>
        <vt:lpstr>Theme</vt:lpstr>
      </vt:variant>
      <vt:variant>
        <vt:i4>6</vt:i4>
      </vt:variant>
      <vt:variant>
        <vt:lpstr>Slide Titles</vt:lpstr>
      </vt:variant>
      <vt:variant>
        <vt:i4>39</vt:i4>
      </vt:variant>
    </vt:vector>
  </HeadingPairs>
  <TitlesOfParts>
    <vt:vector size="45" baseType="lpstr">
      <vt:lpstr>Office Theme</vt:lpstr>
      <vt:lpstr>blue_2003</vt:lpstr>
      <vt:lpstr>PNNL_PowerPoint_Template</vt:lpstr>
      <vt:lpstr>1_Office Theme</vt:lpstr>
      <vt:lpstr>2_Office Theme</vt:lpstr>
      <vt:lpstr>3_Office Theme</vt:lpstr>
      <vt:lpstr>Visioning the 21st Century Electricity Industry: Outcomes and Strategies for America</vt:lpstr>
      <vt:lpstr>The Grid Tech Team</vt:lpstr>
      <vt:lpstr>The Evolution of a National Vision</vt:lpstr>
      <vt:lpstr>Grid 2030 Roadmap (2003)</vt:lpstr>
      <vt:lpstr>Grid Investment Drivers over Time</vt:lpstr>
      <vt:lpstr>Changes to the Grid require an intricate balance of  technologies, markets, and policies</vt:lpstr>
      <vt:lpstr>Vision for the Grid of the future will need to address multiple goals</vt:lpstr>
      <vt:lpstr>Moving Forward: Targets &amp; Direction </vt:lpstr>
      <vt:lpstr>Priority Needs and Focus </vt:lpstr>
      <vt:lpstr>The Grid Tech Team Approach</vt:lpstr>
      <vt:lpstr>Renewables Integration SC  OE  EERE  ARPA-E</vt:lpstr>
      <vt:lpstr>Renewables Integration Overview of DOE Activities</vt:lpstr>
      <vt:lpstr>Renewables Integration Specific Coordinated Examples</vt:lpstr>
      <vt:lpstr>Renewables Integration Future Opportunities for Coordination</vt:lpstr>
      <vt:lpstr>Smart Grid SC  OE  EERE  ARPA-E</vt:lpstr>
      <vt:lpstr>Smart Grid Overview of DOE Activities</vt:lpstr>
      <vt:lpstr>Smart Grid Specific Coordinated Examples</vt:lpstr>
      <vt:lpstr>Smart Grid Future Opportunities for Coordination</vt:lpstr>
      <vt:lpstr>Advanced Modeling SC  OE  EERE  ARPA-E</vt:lpstr>
      <vt:lpstr>Advanced Modeling Overview of DOE Activities</vt:lpstr>
      <vt:lpstr>Advanced Modeling Specific Coordinated Examples</vt:lpstr>
      <vt:lpstr>Advanced Modeling Future Opportunities for Coordination</vt:lpstr>
      <vt:lpstr>Cyber Security S1  OE</vt:lpstr>
      <vt:lpstr>Cyber Security Overview of DOE Activities</vt:lpstr>
      <vt:lpstr>Cyber Security Future Opportunities for Coordination</vt:lpstr>
      <vt:lpstr>Energy Storage SC  OE  EERE  ARPA-E</vt:lpstr>
      <vt:lpstr>Energy Storage Overview of DOE Activities</vt:lpstr>
      <vt:lpstr>Energy Storage Specific Coordinated Examples</vt:lpstr>
      <vt:lpstr>Energy Storage Future Opportunities for Coordination</vt:lpstr>
      <vt:lpstr>Power Electronics/Materials SC  OE  EERE  ARPA-E</vt:lpstr>
      <vt:lpstr>Power Electronics/Materials Overview of DOE Activities</vt:lpstr>
      <vt:lpstr>Power Electronics/Materials Specific Coordinated Examples</vt:lpstr>
      <vt:lpstr>Power Electronics/Materials Future Opportunities for Coordination</vt:lpstr>
      <vt:lpstr>Institutional &amp; Market Analysis S1  OE  EERE  SC</vt:lpstr>
      <vt:lpstr>Institutional &amp; Market Analysis  Overview of Key DOE Activities</vt:lpstr>
      <vt:lpstr>Institutional &amp; Market Analysis  Specific Examples of Coordinated Efforts</vt:lpstr>
      <vt:lpstr>Institutional &amp; Market Analysis  Future Opportunities for Coordination</vt:lpstr>
      <vt:lpstr>Grid Tech Team Actions</vt:lpstr>
      <vt:lpstr>The Future Grid what should it look like </vt:lpstr>
    </vt:vector>
  </TitlesOfParts>
  <Company>U.S. Department of Energy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Gridshot 2030</dc:title>
  <dc:creator>ParksB</dc:creator>
  <cp:lastModifiedBy>Katie Shay</cp:lastModifiedBy>
  <cp:revision>1235</cp:revision>
  <dcterms:created xsi:type="dcterms:W3CDTF">2011-06-27T13:52:35Z</dcterms:created>
  <dcterms:modified xsi:type="dcterms:W3CDTF">2011-11-29T20:38:17Z</dcterms:modified>
</cp:coreProperties>
</file>